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8" r:id="rId7"/>
    <p:sldId id="261" r:id="rId8"/>
    <p:sldId id="266" r:id="rId9"/>
    <p:sldId id="259" r:id="rId10"/>
    <p:sldId id="260" r:id="rId11"/>
    <p:sldId id="262" r:id="rId12"/>
    <p:sldId id="263" r:id="rId13"/>
    <p:sldId id="265" r:id="rId14"/>
    <p:sldId id="264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746"/>
    <a:srgbClr val="F2B646"/>
    <a:srgbClr val="CFD40A"/>
    <a:srgbClr val="1D1D1B"/>
    <a:srgbClr val="BD1522"/>
    <a:srgbClr val="493300"/>
    <a:srgbClr val="F6C46D"/>
    <a:srgbClr val="E8C05D"/>
    <a:srgbClr val="571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536FE7-1280-4DFF-81BA-80EF22279ED1}" v="965" dt="2023-02-20T13:40:09.5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F3C9B-5F86-495B-AD97-31EEAB3A19A0}" type="datetimeFigureOut">
              <a:rPr lang="fr-FR" smtClean="0"/>
              <a:t>20/02/2023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3E14A-1612-4B68-A677-45FF4B6423D1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7649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D871-C5DF-D73C-FB4E-79F95E9DB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175B7-D24A-76F2-7E33-D4B07C978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42CDA-0EA6-AF88-3E1B-3504CC74A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2DB4-5A30-4A19-A877-2512C8A94879}" type="datetime1">
              <a:rPr lang="fr-FR" smtClean="0"/>
              <a:t>20/02/2023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09876-D4DA-783A-462A-1013A6258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Workshop_Unreal_Aventure_Game_Group_G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C2505-83DD-EEE9-CCC7-472B74B1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16D0-358C-4E15-9E50-D40552CCE6EF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0985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20DB-D5A6-D041-D83F-1B6E5EF7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6EA54-693B-F7E2-B46C-F5AAD740E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86641-DF5D-A0EA-49BA-D66BFAE59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A310B-7506-4953-B5DE-138569C075F5}" type="datetime1">
              <a:rPr lang="fr-FR" smtClean="0"/>
              <a:t>20/02/2023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9B940-2F92-860D-191B-8359D78BF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Workshop_Unreal_Aventure_Game_Group_G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DAF62-61C2-94EF-3251-DEBD63A48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16D0-358C-4E15-9E50-D40552CCE6EF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4282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6CC090-3B19-FB62-BF88-21440607D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B16C5-CB03-B8C5-9492-100C1014B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1C436-3892-D837-882F-C29A77B0A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1991A-E269-4400-8C55-120E3AC3218C}" type="datetime1">
              <a:rPr lang="fr-FR" smtClean="0"/>
              <a:t>20/02/2023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224BF-33BC-15CA-103F-F2603719B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Workshop_Unreal_Aventure_Game_Group_G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6EB77-8F76-F4D3-3D5A-8FAF6B827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16D0-358C-4E15-9E50-D40552CCE6EF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7637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0168-A926-ABE8-6612-E2F03B14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789E1-1C80-4691-F883-C33CAD37E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60E66-FB8A-697E-A7F8-1AFDCFEC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48789-DCE6-408B-A2A9-B8B7328A9955}" type="datetime1">
              <a:rPr lang="fr-FR" smtClean="0"/>
              <a:t>20/02/2023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F5E37-DB18-91C8-DDD0-9B3AFDCA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Workshop_Unreal_Aventure_Game_Group_G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21A7-BC07-0D5F-53E1-6435C5BA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16D0-358C-4E15-9E50-D40552CCE6EF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424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1953-31AE-DC17-F0E4-46309A21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72896-0522-6BD8-D2A2-CEB0B5513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01827-A15D-93C4-FD7B-AF5EA5635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48AF7-BDF4-4A13-A0CD-27E8EC9309E3}" type="datetime1">
              <a:rPr lang="fr-FR" smtClean="0"/>
              <a:t>20/02/2023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01325-5583-644B-25B6-2ED9DEE9D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Workshop_Unreal_Aventure_Game_Group_G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893C1-00B5-1286-3598-497CD56C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16D0-358C-4E15-9E50-D40552CCE6EF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2181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B1DB-9E9C-3AC6-0DCE-96604BEC8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F6A56-7A89-5BFD-3D2F-7FD101346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74CC4-8C96-1BA5-885F-01584A274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18FCA-8D34-BB68-E04F-653EB5591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3B13-0ABF-45E6-B43E-5706BAEF2526}" type="datetime1">
              <a:rPr lang="fr-FR" smtClean="0"/>
              <a:t>20/02/2023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5468D-AA94-2992-A539-925B88D0C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Workshop_Unreal_Aventure_Game_Group_G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9443DA-F9C2-FE46-BB82-763399B3F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16D0-358C-4E15-9E50-D40552CCE6EF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815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3E2D-39B1-B4B9-299C-1995047D7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3371C-F8B5-A875-9156-C9AFD02B0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ED761-0F91-2B8A-48E0-16E5FB859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5FA13-B98D-31E2-57DA-AC3A80D0B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28B5E1-514F-E21A-A60A-7D6D40B806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739B21-44BB-AAC2-4188-63F103AC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C550D-9A88-4A62-87A4-91352A7461F1}" type="datetime1">
              <a:rPr lang="fr-FR" smtClean="0"/>
              <a:t>20/02/2023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0B1FC4-E64A-5822-7070-1B2DC2545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Workshop_Unreal_Aventure_Game_Group_G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793DEC-383A-B17A-1F2B-0193EFFD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16D0-358C-4E15-9E50-D40552CCE6EF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320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381DA-4A80-1044-0840-B92C6BA1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414D05-6B30-8CD4-6CD7-D34A699A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C064B-4757-487A-BF25-A61C2B95B61F}" type="datetime1">
              <a:rPr lang="fr-FR" smtClean="0"/>
              <a:t>20/02/2023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652F1-372E-CF9A-39D6-45FE5B95C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Workshop_Unreal_Aventure_Game_Group_G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C710B-978B-DF00-7AE3-AED0B222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16D0-358C-4E15-9E50-D40552CCE6EF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7906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BB11DC-9F81-4F60-8895-730A9B6D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BABC-FA55-4B0E-AF72-8A4B785AB39C}" type="datetime1">
              <a:rPr lang="fr-FR" smtClean="0"/>
              <a:t>20/02/2023</a:t>
            </a:fld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4E6E52-1630-B0C9-2E06-C3090E4B1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Workshop_Unreal_Aventure_Game_Group_G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78CDB-5780-768F-D79F-F59FC1CFD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16D0-358C-4E15-9E50-D40552CCE6EF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6374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C970-119B-4361-96E6-A2E4188D7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6A37E-2550-88ED-F35C-4466751CD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49D94-0E01-7705-8D2F-13859B463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5E5FA-1EF7-F11E-7BB7-66FCB410F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B4CE1-F1F4-4917-8B66-B1D3708AFDB1}" type="datetime1">
              <a:rPr lang="fr-FR" smtClean="0"/>
              <a:t>20/02/2023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35C57-78C4-1C44-E7AC-6764A9AC1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Workshop_Unreal_Aventure_Game_Group_G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1C02B-4FD7-3427-E1D0-DC190009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16D0-358C-4E15-9E50-D40552CCE6EF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7516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ADD0-B1A5-35A9-5C5A-6BF93E118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32521-44E6-CAA1-A0A9-D039366C2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22817-B5AE-C399-4D73-5226AD5A9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EF500-DE0D-A0F1-CF93-E33D1FA29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EF95D-079A-465F-BAF4-2267E5C264CE}" type="datetime1">
              <a:rPr lang="fr-FR" smtClean="0"/>
              <a:t>20/02/2023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12D47-E573-2A94-5488-2BD5408F0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Workshop_Unreal_Aventure_Game_Group_G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F9597-FA1D-62F2-38F9-66F28CE9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16D0-358C-4E15-9E50-D40552CCE6EF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385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aintBrush brushSize="10"/>
                    </a14:imgEffect>
                    <a14:imgEffect>
                      <a14:colorTemperature colorTemp="1588"/>
                    </a14:imgEffect>
                    <a14:imgEffect>
                      <a14:saturation sat="172000"/>
                    </a14:imgEffect>
                    <a14:imgEffect>
                      <a14:brightnessContrast bright="5000" contrast="6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D98E6D-A3E5-FB59-1A6F-C645F62F7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940-85D4-6308-3220-BA8D33078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B3557-57BE-965B-8700-826CC0F39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634E4-AD9B-4E5F-8B90-6A6CC66F0A90}" type="datetime1">
              <a:rPr lang="fr-FR" smtClean="0"/>
              <a:t>20/02/2023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BF897-47D8-13A8-21CA-50C6AD653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Futura-Bold" pitchFamily="2" charset="0"/>
              </a:defRPr>
            </a:lvl1pPr>
          </a:lstStyle>
          <a:p>
            <a:r>
              <a:rPr lang="en-US" dirty="0"/>
              <a:t>Workshop_Unreal_Aventure_Game_Group_G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82DA0-22F1-6E88-927C-B76401B5F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Futura-Bold" pitchFamily="2" charset="0"/>
              </a:defRPr>
            </a:lvl1pPr>
          </a:lstStyle>
          <a:p>
            <a:fld id="{70FC16D0-358C-4E15-9E50-D40552CCE6EF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4425CD-C7CC-9B74-9212-E12B2D16C509}"/>
              </a:ext>
            </a:extLst>
          </p:cNvPr>
          <p:cNvSpPr/>
          <p:nvPr userDrawn="1"/>
        </p:nvSpPr>
        <p:spPr>
          <a:xfrm>
            <a:off x="-76200" y="-44450"/>
            <a:ext cx="12344400" cy="6946900"/>
          </a:xfrm>
          <a:prstGeom prst="rect">
            <a:avLst/>
          </a:prstGeom>
          <a:gradFill>
            <a:gsLst>
              <a:gs pos="100000">
                <a:srgbClr val="F2B746">
                  <a:lumMod val="53000"/>
                </a:srgbClr>
              </a:gs>
              <a:gs pos="0">
                <a:srgbClr val="F2B646"/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62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svg"/><Relationship Id="rId7" Type="http://schemas.openxmlformats.org/officeDocument/2006/relationships/image" Target="../media/image1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svg"/><Relationship Id="rId10" Type="http://schemas.microsoft.com/office/2017/06/relationships/model3d" Target="../media/model3d1.glb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svg"/><Relationship Id="rId7" Type="http://schemas.openxmlformats.org/officeDocument/2006/relationships/image" Target="../media/image1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4631A2-CE73-0444-5E48-6CF0B0A90697}"/>
              </a:ext>
            </a:extLst>
          </p:cNvPr>
          <p:cNvSpPr txBox="1"/>
          <p:nvPr/>
        </p:nvSpPr>
        <p:spPr>
          <a:xfrm>
            <a:off x="2187019" y="5816338"/>
            <a:ext cx="9370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Snap ITC" panose="04040A07060A02020202" pitchFamily="82" charset="0"/>
              </a:rPr>
              <a:t>GAME DESIGN DOCUMENT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31E85-7372-4237-174D-7F6016BB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" y="0"/>
            <a:ext cx="12185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21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87E56DC-9C14-3311-4D9D-2DC11CE6CDCF}"/>
              </a:ext>
            </a:extLst>
          </p:cNvPr>
          <p:cNvGrpSpPr/>
          <p:nvPr/>
        </p:nvGrpSpPr>
        <p:grpSpPr>
          <a:xfrm>
            <a:off x="6809545" y="2559038"/>
            <a:ext cx="4334168" cy="2949641"/>
            <a:chOff x="738580" y="2910565"/>
            <a:chExt cx="4334168" cy="29496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5AC569E-3538-F701-B43B-AEA2FC4F5A17}"/>
                </a:ext>
              </a:extLst>
            </p:cNvPr>
            <p:cNvSpPr/>
            <p:nvPr/>
          </p:nvSpPr>
          <p:spPr>
            <a:xfrm>
              <a:off x="2529573" y="3932237"/>
              <a:ext cx="914400" cy="86819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65DE75-2109-AF06-73A7-77F6E4D53C4D}"/>
                </a:ext>
              </a:extLst>
            </p:cNvPr>
            <p:cNvSpPr/>
            <p:nvPr/>
          </p:nvSpPr>
          <p:spPr>
            <a:xfrm>
              <a:off x="738580" y="3932237"/>
              <a:ext cx="914400" cy="868198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EB0032-04F8-FB26-FEE6-F6D00CF64E8E}"/>
                </a:ext>
              </a:extLst>
            </p:cNvPr>
            <p:cNvSpPr/>
            <p:nvPr/>
          </p:nvSpPr>
          <p:spPr>
            <a:xfrm>
              <a:off x="4158348" y="2910566"/>
              <a:ext cx="914400" cy="868198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C8DB9F8-3A5F-7FA2-F96D-69D9D572DDC5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>
              <a:off x="1652980" y="4366336"/>
              <a:ext cx="876593" cy="0"/>
            </a:xfrm>
            <a:prstGeom prst="straightConnector1">
              <a:avLst/>
            </a:prstGeom>
            <a:ln w="63500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68FA4025-26C7-1FE0-3008-2F91AAF6E6E5}"/>
                </a:ext>
              </a:extLst>
            </p:cNvPr>
            <p:cNvCxnSpPr>
              <a:cxnSpLocks/>
              <a:stCxn id="4" idx="0"/>
              <a:endCxn id="13" idx="1"/>
            </p:cNvCxnSpPr>
            <p:nvPr/>
          </p:nvCxnSpPr>
          <p:spPr>
            <a:xfrm rot="5400000" flipH="1" flipV="1">
              <a:off x="3278774" y="3052664"/>
              <a:ext cx="587572" cy="1171575"/>
            </a:xfrm>
            <a:prstGeom prst="bentConnector2">
              <a:avLst/>
            </a:prstGeom>
            <a:ln w="63500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CBD52155-9641-1F9B-7F20-8275044FDB21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rot="16200000" flipH="1">
              <a:off x="3259724" y="4527483"/>
              <a:ext cx="625672" cy="1171575"/>
            </a:xfrm>
            <a:prstGeom prst="bentConnector2">
              <a:avLst/>
            </a:prstGeom>
            <a:ln w="63500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263FFE3-8F5A-6A0F-5E51-FFCCEE6AA04A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4615548" y="3778764"/>
              <a:ext cx="0" cy="1213244"/>
            </a:xfrm>
            <a:prstGeom prst="straightConnector1">
              <a:avLst/>
            </a:prstGeom>
            <a:ln w="63500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856A958F-AC2B-D9D2-0C91-7385E5174A08}"/>
                </a:ext>
              </a:extLst>
            </p:cNvPr>
            <p:cNvCxnSpPr>
              <a:cxnSpLocks/>
              <a:stCxn id="13" idx="0"/>
              <a:endCxn id="6" idx="0"/>
            </p:cNvCxnSpPr>
            <p:nvPr/>
          </p:nvCxnSpPr>
          <p:spPr>
            <a:xfrm rot="16200000" flipH="1" flipV="1">
              <a:off x="2394828" y="1711517"/>
              <a:ext cx="1021671" cy="3419768"/>
            </a:xfrm>
            <a:prstGeom prst="bentConnector3">
              <a:avLst>
                <a:gd name="adj1" fmla="val -22375"/>
              </a:avLst>
            </a:prstGeom>
            <a:ln w="63500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FB2F2BB2-BCF8-414B-C608-40F117FD30F2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rot="5400000" flipH="1">
              <a:off x="2375778" y="3620437"/>
              <a:ext cx="1059771" cy="3419768"/>
            </a:xfrm>
            <a:prstGeom prst="bentConnector3">
              <a:avLst>
                <a:gd name="adj1" fmla="val -21571"/>
              </a:avLst>
            </a:prstGeom>
            <a:ln w="63500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2CCC4DD-96D5-812E-E13E-BDF7E9EE8D6A}"/>
              </a:ext>
            </a:extLst>
          </p:cNvPr>
          <p:cNvSpPr/>
          <p:nvPr/>
        </p:nvSpPr>
        <p:spPr>
          <a:xfrm>
            <a:off x="1048287" y="3102755"/>
            <a:ext cx="1208305" cy="1094662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A15CC-3C86-FB99-F686-23FEAD318D41}"/>
              </a:ext>
            </a:extLst>
          </p:cNvPr>
          <p:cNvSpPr txBox="1"/>
          <p:nvPr/>
        </p:nvSpPr>
        <p:spPr>
          <a:xfrm>
            <a:off x="1280318" y="3102755"/>
            <a:ext cx="47403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76325" indent="-1076325">
              <a:lnSpc>
                <a:spcPct val="150000"/>
              </a:lnSpc>
            </a:pPr>
            <a:r>
              <a:rPr lang="fr-FR" sz="2400" dirty="0">
                <a:latin typeface="Snap ITC" panose="04040A07060A02020202" pitchFamily="82" charset="0"/>
              </a:rPr>
              <a:t>	Prendre des notes: </a:t>
            </a:r>
          </a:p>
          <a:p>
            <a:pPr algn="just"/>
            <a:r>
              <a:rPr lang="fr-FR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	 Le joueur a avec lui un calepin 	 qui lui permet de garder sur lui les indices qu’il ne peut récupérer directement sur lui.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82A972-D76A-4D60-2500-46EF8C20AB03}"/>
              </a:ext>
            </a:extLst>
          </p:cNvPr>
          <p:cNvSpPr/>
          <p:nvPr/>
        </p:nvSpPr>
        <p:spPr>
          <a:xfrm rot="21066374">
            <a:off x="-1141462" y="216575"/>
            <a:ext cx="13922702" cy="59998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72D099-5F57-BE1A-A04D-C3555A0D33A9}"/>
              </a:ext>
            </a:extLst>
          </p:cNvPr>
          <p:cNvSpPr/>
          <p:nvPr/>
        </p:nvSpPr>
        <p:spPr>
          <a:xfrm>
            <a:off x="-1141462" y="273945"/>
            <a:ext cx="13922702" cy="74181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0C5975-DBAF-1CA3-DBDB-B65F37B964EA}"/>
              </a:ext>
            </a:extLst>
          </p:cNvPr>
          <p:cNvSpPr txBox="1"/>
          <p:nvPr/>
        </p:nvSpPr>
        <p:spPr>
          <a:xfrm>
            <a:off x="738580" y="260130"/>
            <a:ext cx="930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Snap ITC" panose="04040A07060A02020202" pitchFamily="82" charset="0"/>
              </a:rPr>
              <a:t>GAMELOOP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99E62-04B6-B3D7-4988-96F667010A4E}"/>
              </a:ext>
            </a:extLst>
          </p:cNvPr>
          <p:cNvSpPr/>
          <p:nvPr/>
        </p:nvSpPr>
        <p:spPr>
          <a:xfrm rot="19260960">
            <a:off x="10202769" y="5954767"/>
            <a:ext cx="2724696" cy="74181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49A973A5-1AE9-7C71-D831-131CCB499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Workshop_Unreal_Aventure_Game_Group_G</a:t>
            </a:r>
            <a:endParaRPr lang="fr-FR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B6EBC1D-5DBA-4F21-1AE2-9F0ED09D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16D0-358C-4E15-9E50-D40552CCE6EF}" type="slidenum">
              <a:rPr lang="fr-FR" smtClean="0"/>
              <a:t>10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4E22F-9F37-3841-2018-45A3A847BA6B}"/>
              </a:ext>
            </a:extLst>
          </p:cNvPr>
          <p:cNvSpPr/>
          <p:nvPr/>
        </p:nvSpPr>
        <p:spPr>
          <a:xfrm>
            <a:off x="10229312" y="4640481"/>
            <a:ext cx="914400" cy="868198"/>
          </a:xfrm>
          <a:prstGeom prst="rect">
            <a:avLst/>
          </a:prstGeom>
          <a:noFill/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371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AC569E-3538-F701-B43B-AEA2FC4F5A17}"/>
              </a:ext>
            </a:extLst>
          </p:cNvPr>
          <p:cNvSpPr/>
          <p:nvPr/>
        </p:nvSpPr>
        <p:spPr>
          <a:xfrm>
            <a:off x="3049780" y="3772501"/>
            <a:ext cx="914400" cy="86819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65DE75-2109-AF06-73A7-77F6E4D53C4D}"/>
              </a:ext>
            </a:extLst>
          </p:cNvPr>
          <p:cNvSpPr/>
          <p:nvPr/>
        </p:nvSpPr>
        <p:spPr>
          <a:xfrm>
            <a:off x="1258787" y="3772501"/>
            <a:ext cx="914400" cy="868198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3783AE-5685-4768-BA6D-5A4403A9B02D}"/>
              </a:ext>
            </a:extLst>
          </p:cNvPr>
          <p:cNvSpPr/>
          <p:nvPr/>
        </p:nvSpPr>
        <p:spPr>
          <a:xfrm>
            <a:off x="4678555" y="4832272"/>
            <a:ext cx="914400" cy="868198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8DB9F8-3A5F-7FA2-F96D-69D9D572DDC5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2173187" y="4206600"/>
            <a:ext cx="876593" cy="0"/>
          </a:xfrm>
          <a:prstGeom prst="straightConnector1">
            <a:avLst/>
          </a:prstGeom>
          <a:ln w="635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8FA4025-26C7-1FE0-3008-2F91AAF6E6E5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rot="5400000" flipH="1" flipV="1">
            <a:off x="3821092" y="2918131"/>
            <a:ext cx="540258" cy="1168482"/>
          </a:xfrm>
          <a:prstGeom prst="bentConnector2">
            <a:avLst/>
          </a:prstGeom>
          <a:ln w="635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BD52155-9641-1F9B-7F20-8275044FDB21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 rot="16200000" flipH="1">
            <a:off x="3779931" y="4367747"/>
            <a:ext cx="625672" cy="1171575"/>
          </a:xfrm>
          <a:prstGeom prst="bentConnector2">
            <a:avLst/>
          </a:prstGeom>
          <a:ln w="635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63FFE3-8F5A-6A0F-5E51-FFCCEE6AA04A}"/>
              </a:ext>
            </a:extLst>
          </p:cNvPr>
          <p:cNvCxnSpPr>
            <a:cxnSpLocks/>
            <a:stCxn id="11" idx="0"/>
            <a:endCxn id="5" idx="2"/>
          </p:cNvCxnSpPr>
          <p:nvPr/>
        </p:nvCxnSpPr>
        <p:spPr>
          <a:xfrm flipH="1" flipV="1">
            <a:off x="5132662" y="3666342"/>
            <a:ext cx="3093" cy="1165930"/>
          </a:xfrm>
          <a:prstGeom prst="straightConnector1">
            <a:avLst/>
          </a:prstGeom>
          <a:ln w="635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56A958F-AC2B-D9D2-0C91-7385E5174A08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16200000" flipH="1" flipV="1">
            <a:off x="2937146" y="1576984"/>
            <a:ext cx="974357" cy="3416675"/>
          </a:xfrm>
          <a:prstGeom prst="bentConnector3">
            <a:avLst>
              <a:gd name="adj1" fmla="val -23462"/>
            </a:avLst>
          </a:prstGeom>
          <a:ln w="635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FB2F2BB2-BCF8-414B-C608-40F117FD30F2}"/>
              </a:ext>
            </a:extLst>
          </p:cNvPr>
          <p:cNvCxnSpPr>
            <a:cxnSpLocks/>
            <a:stCxn id="11" idx="2"/>
            <a:endCxn id="6" idx="2"/>
          </p:cNvCxnSpPr>
          <p:nvPr/>
        </p:nvCxnSpPr>
        <p:spPr>
          <a:xfrm rot="5400000" flipH="1">
            <a:off x="2895985" y="3460701"/>
            <a:ext cx="1059771" cy="3419768"/>
          </a:xfrm>
          <a:prstGeom prst="bentConnector3">
            <a:avLst>
              <a:gd name="adj1" fmla="val -21571"/>
            </a:avLst>
          </a:prstGeom>
          <a:ln w="635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8DC2691-29BC-485E-F3EC-54955DF50827}"/>
              </a:ext>
            </a:extLst>
          </p:cNvPr>
          <p:cNvSpPr/>
          <p:nvPr/>
        </p:nvSpPr>
        <p:spPr>
          <a:xfrm>
            <a:off x="6321507" y="3119769"/>
            <a:ext cx="1208305" cy="1105881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35280C-7C3A-51A7-E94A-60A6A8A95456}"/>
              </a:ext>
            </a:extLst>
          </p:cNvPr>
          <p:cNvSpPr txBox="1"/>
          <p:nvPr/>
        </p:nvSpPr>
        <p:spPr>
          <a:xfrm>
            <a:off x="6599046" y="3110716"/>
            <a:ext cx="4762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76325" indent="-1076325">
              <a:lnSpc>
                <a:spcPct val="150000"/>
              </a:lnSpc>
            </a:pPr>
            <a:r>
              <a:rPr lang="fr-FR" dirty="0"/>
              <a:t>	</a:t>
            </a:r>
            <a:r>
              <a:rPr lang="fr-FR" sz="2400" dirty="0">
                <a:latin typeface="Snap ITC" panose="04040A07060A02020202" pitchFamily="82" charset="0"/>
              </a:rPr>
              <a:t>Resoudre: </a:t>
            </a:r>
          </a:p>
          <a:p>
            <a:pPr algn="just"/>
            <a:r>
              <a:rPr lang="fr-FR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	 Une fois que le joueur a 	 	 récupérer tous les indices nécessaire à la résolution de l’objet qu’il détient.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02FE34-4724-B180-F773-E349F77D541B}"/>
              </a:ext>
            </a:extLst>
          </p:cNvPr>
          <p:cNvSpPr/>
          <p:nvPr/>
        </p:nvSpPr>
        <p:spPr>
          <a:xfrm rot="21066374">
            <a:off x="-1141462" y="216575"/>
            <a:ext cx="13922702" cy="59998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84E03-5E9B-19C9-A872-55A0A19AC760}"/>
              </a:ext>
            </a:extLst>
          </p:cNvPr>
          <p:cNvSpPr/>
          <p:nvPr/>
        </p:nvSpPr>
        <p:spPr>
          <a:xfrm>
            <a:off x="-1141462" y="273945"/>
            <a:ext cx="13922702" cy="74181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B5351F-E3AB-3AF7-2F51-F8F747CB7CE8}"/>
              </a:ext>
            </a:extLst>
          </p:cNvPr>
          <p:cNvSpPr txBox="1"/>
          <p:nvPr/>
        </p:nvSpPr>
        <p:spPr>
          <a:xfrm>
            <a:off x="738580" y="260130"/>
            <a:ext cx="930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Snap ITC" panose="04040A07060A02020202" pitchFamily="82" charset="0"/>
              </a:rPr>
              <a:t>GAMELOOP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557330-4565-8B54-F46D-5A41DB01E245}"/>
              </a:ext>
            </a:extLst>
          </p:cNvPr>
          <p:cNvSpPr/>
          <p:nvPr/>
        </p:nvSpPr>
        <p:spPr>
          <a:xfrm rot="19260960">
            <a:off x="10202769" y="5954767"/>
            <a:ext cx="2724696" cy="74181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01C0C1CA-1F45-B22E-6138-FD58D51DA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Workshop_Unreal_Aventure_Game_Group_G</a:t>
            </a:r>
            <a:endParaRPr lang="fr-FR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C2A3C05-1208-F5EA-B585-C86F19B4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16D0-358C-4E15-9E50-D40552CCE6EF}" type="slidenum">
              <a:rPr lang="fr-FR" smtClean="0"/>
              <a:t>11</a:t>
            </a:fld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AD7537-F05E-CA76-F424-EE22178061D6}"/>
              </a:ext>
            </a:extLst>
          </p:cNvPr>
          <p:cNvSpPr/>
          <p:nvPr/>
        </p:nvSpPr>
        <p:spPr>
          <a:xfrm>
            <a:off x="4675462" y="2798144"/>
            <a:ext cx="914400" cy="868198"/>
          </a:xfrm>
          <a:prstGeom prst="rect">
            <a:avLst/>
          </a:prstGeom>
          <a:noFill/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871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CF727CB-44C1-A367-59D2-5961F6C88610}"/>
              </a:ext>
            </a:extLst>
          </p:cNvPr>
          <p:cNvSpPr/>
          <p:nvPr/>
        </p:nvSpPr>
        <p:spPr>
          <a:xfrm rot="21066374">
            <a:off x="-1141462" y="216575"/>
            <a:ext cx="13922702" cy="59998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B511E-7BB8-AAF7-F846-A007810BE945}"/>
              </a:ext>
            </a:extLst>
          </p:cNvPr>
          <p:cNvSpPr/>
          <p:nvPr/>
        </p:nvSpPr>
        <p:spPr>
          <a:xfrm>
            <a:off x="-1141462" y="273945"/>
            <a:ext cx="13922702" cy="74181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631A2-CE73-0444-5E48-6CF0B0A90697}"/>
              </a:ext>
            </a:extLst>
          </p:cNvPr>
          <p:cNvSpPr txBox="1"/>
          <p:nvPr/>
        </p:nvSpPr>
        <p:spPr>
          <a:xfrm>
            <a:off x="714332" y="273945"/>
            <a:ext cx="7891069" cy="769441"/>
          </a:xfrm>
          <a:prstGeom prst="rect">
            <a:avLst/>
          </a:prstGeom>
          <a:noFill/>
          <a:ln w="76200" cmpd="dbl">
            <a:noFill/>
          </a:ln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Snap ITC" panose="04040A07060A02020202" pitchFamily="82" charset="0"/>
              </a:rPr>
              <a:t>PITCH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25917C-8EBD-8B9F-DCDD-00C34D5A2F47}"/>
              </a:ext>
            </a:extLst>
          </p:cNvPr>
          <p:cNvGrpSpPr/>
          <p:nvPr/>
        </p:nvGrpSpPr>
        <p:grpSpPr>
          <a:xfrm>
            <a:off x="2247533" y="2559038"/>
            <a:ext cx="7696933" cy="3600986"/>
            <a:chOff x="2187019" y="1628507"/>
            <a:chExt cx="7696933" cy="36009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C4B4CB-D126-A57C-7734-D95BEBCE14D0}"/>
                </a:ext>
              </a:extLst>
            </p:cNvPr>
            <p:cNvSpPr txBox="1"/>
            <p:nvPr/>
          </p:nvSpPr>
          <p:spPr>
            <a:xfrm>
              <a:off x="2187019" y="1628507"/>
              <a:ext cx="7696933" cy="3600986"/>
            </a:xfrm>
            <a:custGeom>
              <a:avLst/>
              <a:gdLst>
                <a:gd name="connsiteX0" fmla="*/ 0 w 7696933"/>
                <a:gd name="connsiteY0" fmla="*/ 0 h 3600986"/>
                <a:gd name="connsiteX1" fmla="*/ 545783 w 7696933"/>
                <a:gd name="connsiteY1" fmla="*/ 0 h 3600986"/>
                <a:gd name="connsiteX2" fmla="*/ 1014596 w 7696933"/>
                <a:gd name="connsiteY2" fmla="*/ 0 h 3600986"/>
                <a:gd name="connsiteX3" fmla="*/ 1868256 w 7696933"/>
                <a:gd name="connsiteY3" fmla="*/ 0 h 3600986"/>
                <a:gd name="connsiteX4" fmla="*/ 2491007 w 7696933"/>
                <a:gd name="connsiteY4" fmla="*/ 0 h 3600986"/>
                <a:gd name="connsiteX5" fmla="*/ 3036790 w 7696933"/>
                <a:gd name="connsiteY5" fmla="*/ 0 h 3600986"/>
                <a:gd name="connsiteX6" fmla="*/ 3890450 w 7696933"/>
                <a:gd name="connsiteY6" fmla="*/ 0 h 3600986"/>
                <a:gd name="connsiteX7" fmla="*/ 4744110 w 7696933"/>
                <a:gd name="connsiteY7" fmla="*/ 0 h 3600986"/>
                <a:gd name="connsiteX8" fmla="*/ 5443831 w 7696933"/>
                <a:gd name="connsiteY8" fmla="*/ 0 h 3600986"/>
                <a:gd name="connsiteX9" fmla="*/ 5989613 w 7696933"/>
                <a:gd name="connsiteY9" fmla="*/ 0 h 3600986"/>
                <a:gd name="connsiteX10" fmla="*/ 6689334 w 7696933"/>
                <a:gd name="connsiteY10" fmla="*/ 0 h 3600986"/>
                <a:gd name="connsiteX11" fmla="*/ 7696933 w 7696933"/>
                <a:gd name="connsiteY11" fmla="*/ 0 h 3600986"/>
                <a:gd name="connsiteX12" fmla="*/ 7696933 w 7696933"/>
                <a:gd name="connsiteY12" fmla="*/ 636174 h 3600986"/>
                <a:gd name="connsiteX13" fmla="*/ 7696933 w 7696933"/>
                <a:gd name="connsiteY13" fmla="*/ 1308358 h 3600986"/>
                <a:gd name="connsiteX14" fmla="*/ 7696933 w 7696933"/>
                <a:gd name="connsiteY14" fmla="*/ 1980542 h 3600986"/>
                <a:gd name="connsiteX15" fmla="*/ 7696933 w 7696933"/>
                <a:gd name="connsiteY15" fmla="*/ 2580707 h 3600986"/>
                <a:gd name="connsiteX16" fmla="*/ 7696933 w 7696933"/>
                <a:gd name="connsiteY16" fmla="*/ 3072841 h 3600986"/>
                <a:gd name="connsiteX17" fmla="*/ 7696933 w 7696933"/>
                <a:gd name="connsiteY17" fmla="*/ 3600986 h 3600986"/>
                <a:gd name="connsiteX18" fmla="*/ 7074181 w 7696933"/>
                <a:gd name="connsiteY18" fmla="*/ 3600986 h 3600986"/>
                <a:gd name="connsiteX19" fmla="*/ 6528399 w 7696933"/>
                <a:gd name="connsiteY19" fmla="*/ 3600986 h 3600986"/>
                <a:gd name="connsiteX20" fmla="*/ 6059585 w 7696933"/>
                <a:gd name="connsiteY20" fmla="*/ 3600986 h 3600986"/>
                <a:gd name="connsiteX21" fmla="*/ 5359864 w 7696933"/>
                <a:gd name="connsiteY21" fmla="*/ 3600986 h 3600986"/>
                <a:gd name="connsiteX22" fmla="*/ 4891051 w 7696933"/>
                <a:gd name="connsiteY22" fmla="*/ 3600986 h 3600986"/>
                <a:gd name="connsiteX23" fmla="*/ 4191330 w 7696933"/>
                <a:gd name="connsiteY23" fmla="*/ 3600986 h 3600986"/>
                <a:gd name="connsiteX24" fmla="*/ 3568578 w 7696933"/>
                <a:gd name="connsiteY24" fmla="*/ 3600986 h 3600986"/>
                <a:gd name="connsiteX25" fmla="*/ 3022796 w 7696933"/>
                <a:gd name="connsiteY25" fmla="*/ 3600986 h 3600986"/>
                <a:gd name="connsiteX26" fmla="*/ 2400044 w 7696933"/>
                <a:gd name="connsiteY26" fmla="*/ 3600986 h 3600986"/>
                <a:gd name="connsiteX27" fmla="*/ 1854261 w 7696933"/>
                <a:gd name="connsiteY27" fmla="*/ 3600986 h 3600986"/>
                <a:gd name="connsiteX28" fmla="*/ 1000601 w 7696933"/>
                <a:gd name="connsiteY28" fmla="*/ 3600986 h 3600986"/>
                <a:gd name="connsiteX29" fmla="*/ 0 w 7696933"/>
                <a:gd name="connsiteY29" fmla="*/ 3600986 h 3600986"/>
                <a:gd name="connsiteX30" fmla="*/ 0 w 7696933"/>
                <a:gd name="connsiteY30" fmla="*/ 2928802 h 3600986"/>
                <a:gd name="connsiteX31" fmla="*/ 0 w 7696933"/>
                <a:gd name="connsiteY31" fmla="*/ 2436667 h 3600986"/>
                <a:gd name="connsiteX32" fmla="*/ 0 w 7696933"/>
                <a:gd name="connsiteY32" fmla="*/ 1872513 h 3600986"/>
                <a:gd name="connsiteX33" fmla="*/ 0 w 7696933"/>
                <a:gd name="connsiteY33" fmla="*/ 1308358 h 3600986"/>
                <a:gd name="connsiteX34" fmla="*/ 0 w 7696933"/>
                <a:gd name="connsiteY34" fmla="*/ 816223 h 3600986"/>
                <a:gd name="connsiteX35" fmla="*/ 0 w 7696933"/>
                <a:gd name="connsiteY35" fmla="*/ 0 h 360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696933" h="3600986" extrusionOk="0">
                  <a:moveTo>
                    <a:pt x="0" y="0"/>
                  </a:moveTo>
                  <a:cubicBezTo>
                    <a:pt x="113249" y="-14255"/>
                    <a:pt x="432689" y="11494"/>
                    <a:pt x="545783" y="0"/>
                  </a:cubicBezTo>
                  <a:cubicBezTo>
                    <a:pt x="658877" y="-11494"/>
                    <a:pt x="902906" y="-3090"/>
                    <a:pt x="1014596" y="0"/>
                  </a:cubicBezTo>
                  <a:cubicBezTo>
                    <a:pt x="1126286" y="3090"/>
                    <a:pt x="1506116" y="32787"/>
                    <a:pt x="1868256" y="0"/>
                  </a:cubicBezTo>
                  <a:cubicBezTo>
                    <a:pt x="2230396" y="-32787"/>
                    <a:pt x="2312039" y="30700"/>
                    <a:pt x="2491007" y="0"/>
                  </a:cubicBezTo>
                  <a:cubicBezTo>
                    <a:pt x="2669975" y="-30700"/>
                    <a:pt x="2797728" y="-17730"/>
                    <a:pt x="3036790" y="0"/>
                  </a:cubicBezTo>
                  <a:cubicBezTo>
                    <a:pt x="3275852" y="17730"/>
                    <a:pt x="3508091" y="-2323"/>
                    <a:pt x="3890450" y="0"/>
                  </a:cubicBezTo>
                  <a:cubicBezTo>
                    <a:pt x="4272809" y="2323"/>
                    <a:pt x="4435363" y="-4030"/>
                    <a:pt x="4744110" y="0"/>
                  </a:cubicBezTo>
                  <a:cubicBezTo>
                    <a:pt x="5052857" y="4030"/>
                    <a:pt x="5228635" y="-4476"/>
                    <a:pt x="5443831" y="0"/>
                  </a:cubicBezTo>
                  <a:cubicBezTo>
                    <a:pt x="5659027" y="4476"/>
                    <a:pt x="5867758" y="10661"/>
                    <a:pt x="5989613" y="0"/>
                  </a:cubicBezTo>
                  <a:cubicBezTo>
                    <a:pt x="6111468" y="-10661"/>
                    <a:pt x="6424970" y="-26332"/>
                    <a:pt x="6689334" y="0"/>
                  </a:cubicBezTo>
                  <a:cubicBezTo>
                    <a:pt x="6953698" y="26332"/>
                    <a:pt x="7225349" y="17474"/>
                    <a:pt x="7696933" y="0"/>
                  </a:cubicBezTo>
                  <a:cubicBezTo>
                    <a:pt x="7713549" y="172566"/>
                    <a:pt x="7680061" y="387649"/>
                    <a:pt x="7696933" y="636174"/>
                  </a:cubicBezTo>
                  <a:cubicBezTo>
                    <a:pt x="7713805" y="884699"/>
                    <a:pt x="7687167" y="996958"/>
                    <a:pt x="7696933" y="1308358"/>
                  </a:cubicBezTo>
                  <a:cubicBezTo>
                    <a:pt x="7706699" y="1619758"/>
                    <a:pt x="7723499" y="1721385"/>
                    <a:pt x="7696933" y="1980542"/>
                  </a:cubicBezTo>
                  <a:cubicBezTo>
                    <a:pt x="7670367" y="2239699"/>
                    <a:pt x="7723763" y="2396172"/>
                    <a:pt x="7696933" y="2580707"/>
                  </a:cubicBezTo>
                  <a:cubicBezTo>
                    <a:pt x="7670103" y="2765242"/>
                    <a:pt x="7693926" y="2826950"/>
                    <a:pt x="7696933" y="3072841"/>
                  </a:cubicBezTo>
                  <a:cubicBezTo>
                    <a:pt x="7699940" y="3318732"/>
                    <a:pt x="7723275" y="3377520"/>
                    <a:pt x="7696933" y="3600986"/>
                  </a:cubicBezTo>
                  <a:cubicBezTo>
                    <a:pt x="7431600" y="3611053"/>
                    <a:pt x="7259754" y="3608571"/>
                    <a:pt x="7074181" y="3600986"/>
                  </a:cubicBezTo>
                  <a:cubicBezTo>
                    <a:pt x="6888608" y="3593401"/>
                    <a:pt x="6764206" y="3613705"/>
                    <a:pt x="6528399" y="3600986"/>
                  </a:cubicBezTo>
                  <a:cubicBezTo>
                    <a:pt x="6292592" y="3588267"/>
                    <a:pt x="6276538" y="3618959"/>
                    <a:pt x="6059585" y="3600986"/>
                  </a:cubicBezTo>
                  <a:cubicBezTo>
                    <a:pt x="5842632" y="3583013"/>
                    <a:pt x="5671983" y="3580864"/>
                    <a:pt x="5359864" y="3600986"/>
                  </a:cubicBezTo>
                  <a:cubicBezTo>
                    <a:pt x="5047745" y="3621108"/>
                    <a:pt x="5022529" y="3609905"/>
                    <a:pt x="4891051" y="3600986"/>
                  </a:cubicBezTo>
                  <a:cubicBezTo>
                    <a:pt x="4759573" y="3592067"/>
                    <a:pt x="4490167" y="3605856"/>
                    <a:pt x="4191330" y="3600986"/>
                  </a:cubicBezTo>
                  <a:cubicBezTo>
                    <a:pt x="3892493" y="3596116"/>
                    <a:pt x="3867767" y="3628881"/>
                    <a:pt x="3568578" y="3600986"/>
                  </a:cubicBezTo>
                  <a:cubicBezTo>
                    <a:pt x="3269389" y="3573091"/>
                    <a:pt x="3135221" y="3622350"/>
                    <a:pt x="3022796" y="3600986"/>
                  </a:cubicBezTo>
                  <a:cubicBezTo>
                    <a:pt x="2910371" y="3579622"/>
                    <a:pt x="2674196" y="3617473"/>
                    <a:pt x="2400044" y="3600986"/>
                  </a:cubicBezTo>
                  <a:cubicBezTo>
                    <a:pt x="2125892" y="3584499"/>
                    <a:pt x="2103216" y="3595166"/>
                    <a:pt x="1854261" y="3600986"/>
                  </a:cubicBezTo>
                  <a:cubicBezTo>
                    <a:pt x="1605306" y="3606806"/>
                    <a:pt x="1219768" y="3640611"/>
                    <a:pt x="1000601" y="3600986"/>
                  </a:cubicBezTo>
                  <a:cubicBezTo>
                    <a:pt x="781434" y="3561361"/>
                    <a:pt x="453681" y="3587319"/>
                    <a:pt x="0" y="3600986"/>
                  </a:cubicBezTo>
                  <a:cubicBezTo>
                    <a:pt x="-14320" y="3410720"/>
                    <a:pt x="-5024" y="3197213"/>
                    <a:pt x="0" y="2928802"/>
                  </a:cubicBezTo>
                  <a:cubicBezTo>
                    <a:pt x="5024" y="2660391"/>
                    <a:pt x="-12847" y="2677630"/>
                    <a:pt x="0" y="2436667"/>
                  </a:cubicBezTo>
                  <a:cubicBezTo>
                    <a:pt x="12847" y="2195704"/>
                    <a:pt x="5348" y="1991419"/>
                    <a:pt x="0" y="1872513"/>
                  </a:cubicBezTo>
                  <a:cubicBezTo>
                    <a:pt x="-5348" y="1753607"/>
                    <a:pt x="10666" y="1451606"/>
                    <a:pt x="0" y="1308358"/>
                  </a:cubicBezTo>
                  <a:cubicBezTo>
                    <a:pt x="-10666" y="1165111"/>
                    <a:pt x="7507" y="986453"/>
                    <a:pt x="0" y="816223"/>
                  </a:cubicBezTo>
                  <a:cubicBezTo>
                    <a:pt x="-7507" y="645994"/>
                    <a:pt x="34919" y="398572"/>
                    <a:pt x="0" y="0"/>
                  </a:cubicBezTo>
                  <a:close/>
                </a:path>
              </a:pathLst>
            </a:custGeom>
            <a:noFill/>
            <a:ln w="53975" cmpd="sng">
              <a:noFill/>
              <a:round/>
              <a:extLst>
                <a:ext uri="{C807C97D-BFC1-408E-A445-0C87EB9F89A2}">
                  <ask:lineSketchStyleProps xmlns:ask="http://schemas.microsoft.com/office/drawing/2018/sketchyshapes" sd="29137642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endParaRPr lang="fr-FR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endParaRPr>
            </a:p>
            <a:p>
              <a:pPr algn="ctr"/>
              <a:endParaRPr lang="fr-FR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endParaRPr>
            </a:p>
            <a:p>
              <a:pPr algn="ctr"/>
              <a:endParaRPr lang="fr-FR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endParaRPr>
            </a:p>
            <a:p>
              <a:pPr algn="ctr"/>
              <a:endParaRPr lang="fr-FR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endParaRPr>
            </a:p>
            <a:p>
              <a:pPr algn="ctr"/>
              <a:endParaRPr lang="fr-FR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endParaRPr>
            </a:p>
            <a:p>
              <a:pPr algn="ctr"/>
              <a:endParaRPr lang="fr-FR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endParaRPr>
            </a:p>
            <a:p>
              <a:pPr algn="ctr"/>
              <a:endParaRPr lang="fr-FR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endParaRPr>
            </a:p>
            <a:p>
              <a:pPr algn="ctr"/>
              <a:endParaRPr lang="fr-FR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endParaRPr>
            </a:p>
            <a:p>
              <a:pPr algn="ctr"/>
              <a:endParaRPr lang="fr-FR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endParaRPr>
            </a:p>
            <a:p>
              <a:pPr algn="ctr"/>
              <a:endParaRPr lang="fr-FR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endParaRPr>
            </a:p>
            <a:p>
              <a:pPr algn="ctr"/>
              <a:r>
                <a:rPr lang="fr-FR" sz="1600" dirty="0">
                  <a:solidFill>
                    <a:srgbClr val="1D1D1B"/>
                  </a:solidFill>
                  <a:latin typeface="Futura" panose="02020800000000000000" pitchFamily="18" charset="0"/>
                  <a:ea typeface="Futura" panose="02020800000000000000" pitchFamily="18" charset="0"/>
                  <a:cs typeface="Futura" panose="02020800000000000000" pitchFamily="18" charset="0"/>
                </a:rPr>
                <a:t>Quand </a:t>
              </a:r>
              <a:r>
                <a:rPr lang="fr-FR" sz="1600" b="1" i="1" dirty="0">
                  <a:solidFill>
                    <a:srgbClr val="1D1D1B"/>
                  </a:solidFill>
                  <a:latin typeface="Futura-Bold" pitchFamily="2" charset="0"/>
                  <a:ea typeface="Futura" panose="02020800000000000000" pitchFamily="18" charset="0"/>
                  <a:cs typeface="Futura" panose="02020800000000000000" pitchFamily="18" charset="0"/>
                </a:rPr>
                <a:t>Cyberia</a:t>
              </a:r>
              <a:r>
                <a:rPr lang="fr-FR" sz="1600" dirty="0">
                  <a:solidFill>
                    <a:srgbClr val="1D1D1B"/>
                  </a:solidFill>
                  <a:latin typeface="Futura" panose="02020800000000000000" pitchFamily="18" charset="0"/>
                  <a:ea typeface="Futura" panose="02020800000000000000" pitchFamily="18" charset="0"/>
                  <a:cs typeface="Futura" panose="02020800000000000000" pitchFamily="18" charset="0"/>
                </a:rPr>
                <a:t> rencontre </a:t>
              </a:r>
              <a:r>
                <a:rPr lang="fr-FR" sz="1600" b="1" i="1" dirty="0">
                  <a:solidFill>
                    <a:srgbClr val="1D1D1B"/>
                  </a:solidFill>
                  <a:latin typeface="Futura-Bold" pitchFamily="2" charset="0"/>
                  <a:ea typeface="Futura" panose="02020800000000000000" pitchFamily="18" charset="0"/>
                  <a:cs typeface="Futura" panose="02020800000000000000" pitchFamily="18" charset="0"/>
                </a:rPr>
                <a:t>The Room</a:t>
              </a:r>
            </a:p>
            <a:p>
              <a:pPr algn="ctr"/>
              <a:r>
                <a:rPr lang="en-US" sz="1600" dirty="0">
                  <a:solidFill>
                    <a:srgbClr val="1D1D1B"/>
                  </a:solidFill>
                  <a:latin typeface="Futura" panose="02020800000000000000" pitchFamily="18" charset="0"/>
                  <a:ea typeface="Futura" panose="02020800000000000000" pitchFamily="18" charset="0"/>
                  <a:cs typeface="Futura" panose="02020800000000000000" pitchFamily="18" charset="0"/>
                </a:rPr>
                <a:t>dans l’univers de </a:t>
              </a:r>
            </a:p>
            <a:p>
              <a:pPr algn="ctr"/>
              <a:r>
                <a:rPr lang="en-US" sz="1600" b="1" i="1" dirty="0">
                  <a:solidFill>
                    <a:srgbClr val="1D1D1B"/>
                  </a:solidFill>
                  <a:latin typeface="Futura-Bold" pitchFamily="2" charset="0"/>
                  <a:ea typeface="Futura" panose="02020800000000000000" pitchFamily="18" charset="0"/>
                  <a:cs typeface="Futura" panose="02020800000000000000" pitchFamily="18" charset="0"/>
                </a:rPr>
                <a:t>“What remains of Eddith Finch” </a:t>
              </a:r>
              <a:endParaRPr lang="fr-FR" sz="1600" b="1" i="1" dirty="0">
                <a:solidFill>
                  <a:srgbClr val="1D1D1B"/>
                </a:solidFill>
                <a:latin typeface="Futura-Bold" pitchFamily="2" charset="0"/>
                <a:ea typeface="Futura" panose="02020800000000000000" pitchFamily="18" charset="0"/>
                <a:cs typeface="Futura" panose="02020800000000000000" pitchFamily="18" charset="0"/>
              </a:endParaRPr>
            </a:p>
          </p:txBody>
        </p:sp>
        <p:pic>
          <p:nvPicPr>
            <p:cNvPr id="1028" name="Picture 4" descr="The Room (video game) - Wikipedia">
              <a:extLst>
                <a:ext uri="{FF2B5EF4-FFF2-40B4-BE49-F238E27FC236}">
                  <a16:creationId xmlns:a16="http://schemas.microsoft.com/office/drawing/2014/main" id="{BB00355C-779D-F741-F464-ED6795A2C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9353" y="1837153"/>
              <a:ext cx="2403972" cy="2403972"/>
            </a:xfrm>
            <a:prstGeom prst="rect">
              <a:avLst/>
            </a:prstGeom>
            <a:noFill/>
            <a:ln w="79375" cmpd="dbl">
              <a:solidFill>
                <a:srgbClr val="1D1D1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hat Remains of Edith Finch - Wikipedia">
              <a:extLst>
                <a:ext uri="{FF2B5EF4-FFF2-40B4-BE49-F238E27FC236}">
                  <a16:creationId xmlns:a16="http://schemas.microsoft.com/office/drawing/2014/main" id="{92B971D9-35FC-D679-857B-A0BF64E43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8675" y="1832521"/>
              <a:ext cx="2403972" cy="2403972"/>
            </a:xfrm>
            <a:prstGeom prst="rect">
              <a:avLst/>
            </a:prstGeom>
            <a:noFill/>
            <a:ln w="79375" cmpd="dbl">
              <a:solidFill>
                <a:srgbClr val="1D1D1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Syberia - The World Before">
              <a:extLst>
                <a:ext uri="{FF2B5EF4-FFF2-40B4-BE49-F238E27FC236}">
                  <a16:creationId xmlns:a16="http://schemas.microsoft.com/office/drawing/2014/main" id="{63B0E30B-1D69-7798-A250-D1B1D9000D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2503" y="1832521"/>
              <a:ext cx="1611500" cy="2417250"/>
            </a:xfrm>
            <a:prstGeom prst="rect">
              <a:avLst/>
            </a:prstGeom>
            <a:noFill/>
            <a:ln w="79375" cmpd="dbl">
              <a:solidFill>
                <a:schemeClr val="tx1">
                  <a:alpha val="84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6651FE6-506A-00CB-84B0-383F86140EDF}"/>
              </a:ext>
            </a:extLst>
          </p:cNvPr>
          <p:cNvSpPr/>
          <p:nvPr/>
        </p:nvSpPr>
        <p:spPr>
          <a:xfrm rot="19260960">
            <a:off x="10202769" y="5954767"/>
            <a:ext cx="2724696" cy="74181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21DA07F-1377-88CC-735F-FB49FE796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218930"/>
            <a:ext cx="4114800" cy="365125"/>
          </a:xfrm>
        </p:spPr>
        <p:txBody>
          <a:bodyPr/>
          <a:lstStyle/>
          <a:p>
            <a:r>
              <a:rPr lang="en-US" dirty="0"/>
              <a:t>Workshop_Unreal_Aventure_Game_Group_G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B620F28-5C10-074F-B508-D6E23522A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1125" y="6212580"/>
            <a:ext cx="2743200" cy="365125"/>
          </a:xfrm>
        </p:spPr>
        <p:txBody>
          <a:bodyPr/>
          <a:lstStyle/>
          <a:p>
            <a:fld id="{70FC16D0-358C-4E15-9E50-D40552CCE6EF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0965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D0875EE-A5B0-738D-4DDF-834B2F9653AF}"/>
              </a:ext>
            </a:extLst>
          </p:cNvPr>
          <p:cNvSpPr txBox="1"/>
          <p:nvPr/>
        </p:nvSpPr>
        <p:spPr>
          <a:xfrm>
            <a:off x="1373671" y="1465694"/>
            <a:ext cx="41127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Snap ITC" panose="04040A07060A02020202" pitchFamily="82" charset="0"/>
                <a:ea typeface="Futura" panose="02020800000000000000" pitchFamily="18" charset="0"/>
                <a:cs typeface="Futura" panose="02020800000000000000" pitchFamily="18" charset="0"/>
              </a:rPr>
              <a:t>Game Concept</a:t>
            </a:r>
          </a:p>
          <a:p>
            <a:endParaRPr lang="fr-FR" sz="1600" dirty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  <a:p>
            <a:r>
              <a:rPr lang="fr-FR" sz="1600" dirty="0">
                <a:latin typeface="Futura-Black" panose="02020500000000000000" pitchFamily="18" charset="0"/>
                <a:ea typeface="Futura-Black" panose="02020500000000000000" pitchFamily="18" charset="0"/>
                <a:cs typeface="Futura-Black" panose="02020500000000000000" pitchFamily="18" charset="0"/>
              </a:rPr>
              <a:t>Genre : </a:t>
            </a:r>
            <a:r>
              <a:rPr lang="fr-FR" sz="1600" dirty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Aventure</a:t>
            </a:r>
            <a:r>
              <a:rPr lang="fr-FR" sz="1600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 </a:t>
            </a:r>
            <a:r>
              <a:rPr lang="fr-FR" sz="1600" dirty="0"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Narratif</a:t>
            </a:r>
          </a:p>
          <a:p>
            <a:endParaRPr lang="fr-FR" sz="1600" dirty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  <a:p>
            <a:r>
              <a:rPr lang="fr-FR" sz="1600" dirty="0">
                <a:latin typeface="Futura-Black" panose="02020500000000000000" pitchFamily="18" charset="0"/>
                <a:ea typeface="Futura-Black" panose="02020500000000000000" pitchFamily="18" charset="0"/>
                <a:cs typeface="Futura-Black" panose="02020500000000000000" pitchFamily="18" charset="0"/>
              </a:rPr>
              <a:t>Caméra :  </a:t>
            </a:r>
            <a:r>
              <a:rPr lang="fr-FR" sz="1600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4 </a:t>
            </a:r>
            <a:r>
              <a:rPr lang="fr-FR" sz="1600" dirty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Caméras</a:t>
            </a:r>
            <a:r>
              <a:rPr lang="fr-FR" sz="1600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 </a:t>
            </a:r>
            <a:r>
              <a:rPr lang="fr-FR" sz="1600" dirty="0"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Fixes</a:t>
            </a:r>
            <a:r>
              <a:rPr lang="fr-FR" sz="1600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 </a:t>
            </a:r>
          </a:p>
          <a:p>
            <a:endParaRPr lang="fr-FR" sz="1600" dirty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  <a:p>
            <a:r>
              <a:rPr lang="fr-FR" sz="1600" dirty="0"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Solo</a:t>
            </a:r>
          </a:p>
          <a:p>
            <a:endParaRPr lang="fr-FR" sz="1600" dirty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  <a:p>
            <a:r>
              <a:rPr lang="fr-FR" sz="1600" dirty="0">
                <a:latin typeface="Futura-Black" panose="02020500000000000000" pitchFamily="18" charset="0"/>
                <a:ea typeface="Futura-Black" panose="02020500000000000000" pitchFamily="18" charset="0"/>
                <a:cs typeface="Futura-Black" panose="02020500000000000000" pitchFamily="18" charset="0"/>
              </a:rPr>
              <a:t>Plateforme :  </a:t>
            </a:r>
            <a:r>
              <a:rPr lang="fr-FR" sz="1600" dirty="0"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PC &amp; Console</a:t>
            </a:r>
          </a:p>
          <a:p>
            <a:endParaRPr lang="fr-FR" sz="1600" dirty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  <a:p>
            <a:r>
              <a:rPr lang="fr-FR" sz="1600" dirty="0">
                <a:latin typeface="Futura-Black" panose="02020500000000000000" pitchFamily="18" charset="0"/>
                <a:ea typeface="Futura-Black" panose="02020500000000000000" pitchFamily="18" charset="0"/>
                <a:cs typeface="Futura-Black" panose="02020500000000000000" pitchFamily="18" charset="0"/>
              </a:rPr>
              <a:t>Type de joueurs ciblés :</a:t>
            </a:r>
          </a:p>
          <a:p>
            <a:r>
              <a:rPr lang="fr-FR" sz="1600" dirty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Aime les </a:t>
            </a:r>
            <a:r>
              <a:rPr lang="fr-FR" sz="1600" dirty="0"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casse-têtes, puzzles,</a:t>
            </a:r>
          </a:p>
          <a:p>
            <a:r>
              <a:rPr lang="fr-FR" sz="1600" dirty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jeux</a:t>
            </a:r>
            <a:r>
              <a:rPr lang="fr-FR" sz="1600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 </a:t>
            </a:r>
            <a:r>
              <a:rPr lang="fr-FR" sz="1600" dirty="0"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narratifs</a:t>
            </a:r>
          </a:p>
          <a:p>
            <a:r>
              <a:rPr lang="fr-FR" sz="1600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 </a:t>
            </a:r>
          </a:p>
          <a:p>
            <a:r>
              <a:rPr lang="fr-FR" sz="1600" dirty="0">
                <a:latin typeface="Futura-Black" panose="02020500000000000000" pitchFamily="18" charset="0"/>
                <a:ea typeface="Futura-Black" panose="02020500000000000000" pitchFamily="18" charset="0"/>
                <a:cs typeface="Futura-Black" panose="02020500000000000000" pitchFamily="18" charset="0"/>
              </a:rPr>
              <a:t>Modèle économique </a:t>
            </a:r>
            <a:r>
              <a:rPr lang="fr-FR" sz="1600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: </a:t>
            </a:r>
            <a:r>
              <a:rPr lang="fr-FR" sz="1600" dirty="0"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Premium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4C7262-7955-9396-8F37-7B6F489CE48A}"/>
              </a:ext>
            </a:extLst>
          </p:cNvPr>
          <p:cNvSpPr txBox="1"/>
          <p:nvPr/>
        </p:nvSpPr>
        <p:spPr>
          <a:xfrm>
            <a:off x="5486400" y="1468673"/>
            <a:ext cx="39137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Snap ITC" panose="04040A07060A02020202" pitchFamily="82" charset="0"/>
                <a:ea typeface="Futura" panose="02020800000000000000" pitchFamily="18" charset="0"/>
                <a:cs typeface="Futura" panose="02020800000000000000" pitchFamily="18" charset="0"/>
              </a:rPr>
              <a:t>Audio &amp; Graphismes</a:t>
            </a:r>
          </a:p>
          <a:p>
            <a:endParaRPr lang="fr-FR" sz="2400" dirty="0">
              <a:latin typeface="Snap ITC" panose="04040A07060A02020202" pitchFamily="82" charset="0"/>
              <a:ea typeface="Futura" panose="02020800000000000000" pitchFamily="18" charset="0"/>
              <a:cs typeface="Futura" panose="02020800000000000000" pitchFamily="18" charset="0"/>
            </a:endParaRPr>
          </a:p>
          <a:p>
            <a:r>
              <a:rPr lang="fr-FR" sz="1600" dirty="0">
                <a:latin typeface="Futura-Black" panose="02020500000000000000" pitchFamily="18" charset="0"/>
                <a:ea typeface="Futura-Black" panose="02020500000000000000" pitchFamily="18" charset="0"/>
                <a:cs typeface="Futura-Black" panose="02020500000000000000" pitchFamily="18" charset="0"/>
              </a:rPr>
              <a:t>Graphismes : </a:t>
            </a:r>
            <a:r>
              <a:rPr lang="fr-FR" sz="1600" dirty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Réaliste</a:t>
            </a:r>
            <a:r>
              <a:rPr lang="fr-FR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 </a:t>
            </a:r>
          </a:p>
          <a:p>
            <a:r>
              <a:rPr lang="fr-FR" sz="1600" dirty="0">
                <a:latin typeface="Futura-Black" panose="02020500000000000000" pitchFamily="18" charset="0"/>
                <a:ea typeface="Futura-Black" panose="02020500000000000000" pitchFamily="18" charset="0"/>
                <a:cs typeface="Futura-Black" panose="02020500000000000000" pitchFamily="18" charset="0"/>
              </a:rPr>
              <a:t>Audio &amp; SFX : </a:t>
            </a:r>
          </a:p>
        </p:txBody>
      </p:sp>
      <p:sp>
        <p:nvSpPr>
          <p:cNvPr id="17" name="ZoneTexte 4">
            <a:extLst>
              <a:ext uri="{FF2B5EF4-FFF2-40B4-BE49-F238E27FC236}">
                <a16:creationId xmlns:a16="http://schemas.microsoft.com/office/drawing/2014/main" id="{B615A3BE-6023-1201-41F1-7455DAAFC95D}"/>
              </a:ext>
            </a:extLst>
          </p:cNvPr>
          <p:cNvSpPr txBox="1"/>
          <p:nvPr/>
        </p:nvSpPr>
        <p:spPr>
          <a:xfrm>
            <a:off x="5469617" y="3245261"/>
            <a:ext cx="5372100" cy="461665"/>
          </a:xfrm>
          <a:prstGeom prst="rect">
            <a:avLst/>
          </a:prstGeom>
          <a:noFill/>
          <a:ln w="19050"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none" strike="noStrike" kern="1200" cap="none" spc="0" baseline="0" dirty="0">
                <a:uFillTx/>
                <a:latin typeface="Snap ITC" panose="04040A07060A02020202" pitchFamily="82" charset="0"/>
              </a:rPr>
              <a:t>Customer Value Propositions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E6015B-D48E-52C8-F16F-913811B6FF4B}"/>
              </a:ext>
            </a:extLst>
          </p:cNvPr>
          <p:cNvSpPr txBox="1"/>
          <p:nvPr/>
        </p:nvSpPr>
        <p:spPr>
          <a:xfrm>
            <a:off x="5486400" y="3844905"/>
            <a:ext cx="3124200" cy="23083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just" defTabSz="17938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0" baseline="0" dirty="0">
                <a:uFillTx/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Key Feature</a:t>
            </a:r>
          </a:p>
          <a:p>
            <a:pPr marR="0" lvl="0" indent="180975" defTabSz="17938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 err="1">
                <a:uFillTx/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Vous</a:t>
            </a:r>
            <a:r>
              <a:rPr lang="en-US" sz="1400" b="0" i="0" u="none" strike="noStrike" kern="1200" cap="none" spc="0" baseline="0" dirty="0">
                <a:uFillTx/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devez</a:t>
            </a:r>
            <a:r>
              <a:rPr lang="en-US" sz="1400" b="0" i="0" u="none" strike="noStrike" kern="1200" cap="none" spc="0" baseline="0" dirty="0">
                <a:uFillTx/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explorer</a:t>
            </a:r>
            <a:r>
              <a:rPr lang="en-US" sz="1400" b="0" i="0" u="none" strike="noStrike" kern="1200" cap="none" spc="0" baseline="0" dirty="0">
                <a:uFillTx/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</a:t>
            </a:r>
            <a:r>
              <a:rPr lang="en-US" sz="1400" b="0" i="0" u="none" strike="noStrike" kern="1200" cap="none" spc="0" baseline="0" dirty="0" err="1">
                <a:uFillTx/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l’environnement</a:t>
            </a:r>
            <a:r>
              <a:rPr lang="en-US" sz="1400" dirty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. </a:t>
            </a:r>
            <a:r>
              <a:rPr lang="en-US" sz="1200" kern="0" dirty="0" err="1">
                <a:solidFill>
                  <a:srgbClr val="000000"/>
                </a:solidFill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Trouver</a:t>
            </a:r>
            <a:r>
              <a:rPr lang="en-US" sz="1400" dirty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des </a:t>
            </a:r>
            <a:r>
              <a:rPr lang="en-US" sz="1200" kern="0" dirty="0">
                <a:solidFill>
                  <a:srgbClr val="000000"/>
                </a:solidFill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indices</a:t>
            </a:r>
          </a:p>
          <a:p>
            <a:pPr marR="0" lvl="0" indent="180975" defTabSz="17938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kern="0" dirty="0" err="1">
                <a:solidFill>
                  <a:srgbClr val="000000"/>
                </a:solidFill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Creer</a:t>
            </a:r>
            <a:r>
              <a:rPr lang="en-US" sz="1400" dirty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des liens </a:t>
            </a:r>
            <a:r>
              <a:rPr lang="en-US" sz="1200" kern="0" dirty="0">
                <a:solidFill>
                  <a:srgbClr val="000000"/>
                </a:solidFill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entre</a:t>
            </a:r>
            <a:r>
              <a:rPr lang="en-US" sz="1400" dirty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</a:t>
            </a:r>
            <a:r>
              <a:rPr lang="en-US" sz="1400" dirty="0" err="1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chaque</a:t>
            </a:r>
            <a:r>
              <a:rPr lang="en-US" sz="1400" dirty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indice</a:t>
            </a:r>
            <a:r>
              <a:rPr lang="en-US" sz="1400" dirty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pour </a:t>
            </a:r>
            <a:r>
              <a:rPr lang="en-US" sz="1400" dirty="0" err="1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en</a:t>
            </a:r>
            <a:r>
              <a:rPr lang="en-US" sz="1400" dirty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tirer</a:t>
            </a:r>
            <a:r>
              <a:rPr lang="en-US" sz="1400" dirty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des </a:t>
            </a:r>
            <a:r>
              <a:rPr lang="en-US" sz="1200" kern="0" dirty="0">
                <a:solidFill>
                  <a:srgbClr val="000000"/>
                </a:solidFill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conclusions </a:t>
            </a:r>
            <a:r>
              <a:rPr lang="en-US" sz="1400" kern="0" dirty="0">
                <a:solidFill>
                  <a:srgbClr val="000000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grâce au </a:t>
            </a:r>
            <a:r>
              <a:rPr lang="en-US" sz="1200" kern="0" dirty="0" err="1">
                <a:solidFill>
                  <a:srgbClr val="000000"/>
                </a:solidFill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calepin</a:t>
            </a:r>
            <a:r>
              <a:rPr lang="en-US" sz="1400" dirty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.</a:t>
            </a:r>
          </a:p>
          <a:p>
            <a:pPr marR="0" lvl="0" indent="180975" defTabSz="17938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Un </a:t>
            </a:r>
            <a:r>
              <a:rPr lang="en-US" sz="1200" kern="0" dirty="0" err="1">
                <a:solidFill>
                  <a:srgbClr val="000000"/>
                </a:solidFill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inventaire</a:t>
            </a:r>
            <a:r>
              <a:rPr lang="en-US" sz="1400" dirty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avec des </a:t>
            </a:r>
            <a:r>
              <a:rPr lang="en-US" sz="1400" dirty="0" err="1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objets</a:t>
            </a:r>
            <a:r>
              <a:rPr lang="en-US" sz="1400" dirty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interactifs</a:t>
            </a:r>
            <a:r>
              <a:rPr lang="en-US" sz="1400" dirty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.</a:t>
            </a:r>
          </a:p>
          <a:p>
            <a:pPr marR="0" lvl="0" indent="180975" defTabSz="17938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kern="0" dirty="0">
                <a:solidFill>
                  <a:srgbClr val="000000"/>
                </a:solidFill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4 </a:t>
            </a:r>
            <a:r>
              <a:rPr lang="en-US" sz="1400" dirty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pieces à </a:t>
            </a:r>
            <a:r>
              <a:rPr lang="en-US" sz="1200" kern="0" dirty="0">
                <a:solidFill>
                  <a:srgbClr val="000000"/>
                </a:solidFill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Explorer</a:t>
            </a:r>
          </a:p>
          <a:p>
            <a:pPr marR="0" lvl="0" indent="180975" defTabSz="17938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dirty="0">
              <a:latin typeface="Futura Lt BT" panose="020B0402020204020303" pitchFamily="34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FB20B8-696D-4F6E-F6A5-DCE5D5CBCA5C}"/>
              </a:ext>
            </a:extLst>
          </p:cNvPr>
          <p:cNvSpPr txBox="1"/>
          <p:nvPr/>
        </p:nvSpPr>
        <p:spPr>
          <a:xfrm>
            <a:off x="8610600" y="3839368"/>
            <a:ext cx="3124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0" baseline="0" dirty="0">
                <a:uFillTx/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Main Feature</a:t>
            </a:r>
          </a:p>
          <a:p>
            <a:pPr marR="0" lvl="0" indent="180975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0" cap="none" spc="0" baseline="0" dirty="0" err="1">
                <a:solidFill>
                  <a:srgbClr val="000000"/>
                </a:solidFill>
                <a:uFillTx/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Calepin</a:t>
            </a:r>
            <a:r>
              <a:rPr lang="en-US" sz="1400" b="0" i="0" u="none" strike="noStrike" kern="0" cap="none" spc="0" baseline="0" dirty="0">
                <a:solidFill>
                  <a:srgbClr val="000000"/>
                </a:solidFill>
                <a:uFillTx/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pour </a:t>
            </a:r>
            <a:r>
              <a:rPr lang="en-US" sz="1200" kern="0" dirty="0">
                <a:solidFill>
                  <a:srgbClr val="000000"/>
                </a:solidFill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noter</a:t>
            </a:r>
            <a:r>
              <a:rPr lang="en-US" sz="1400" b="0" i="0" u="none" strike="noStrike" kern="0" cap="none" spc="0" baseline="0" dirty="0">
                <a:solidFill>
                  <a:srgbClr val="000000"/>
                </a:solidFill>
                <a:uFillTx/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les </a:t>
            </a:r>
            <a:r>
              <a:rPr lang="en-US" sz="1200" kern="0" dirty="0">
                <a:solidFill>
                  <a:srgbClr val="000000"/>
                </a:solidFill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indices</a:t>
            </a:r>
            <a:r>
              <a:rPr lang="en-US" sz="1400" b="0" i="0" u="none" strike="noStrike" kern="0" cap="none" spc="0" baseline="0" dirty="0">
                <a:solidFill>
                  <a:srgbClr val="000000"/>
                </a:solidFill>
                <a:uFillTx/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</a:t>
            </a:r>
            <a:r>
              <a:rPr lang="en-US" sz="1400" b="0" i="0" u="none" strike="noStrike" kern="0" cap="none" spc="0" baseline="0" dirty="0" err="1">
                <a:solidFill>
                  <a:srgbClr val="000000"/>
                </a:solidFill>
                <a:uFillTx/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afin</a:t>
            </a:r>
            <a:r>
              <a:rPr lang="en-US" sz="1400" b="0" i="0" u="none" strike="noStrike" kern="0" cap="none" spc="0" baseline="0" dirty="0">
                <a:solidFill>
                  <a:srgbClr val="000000"/>
                </a:solidFill>
                <a:uFillTx/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de ne pas </a:t>
            </a:r>
            <a:r>
              <a:rPr lang="en-US" sz="1400" b="0" i="0" u="none" strike="noStrike" kern="0" cap="none" spc="0" baseline="0" dirty="0" err="1">
                <a:solidFill>
                  <a:srgbClr val="000000"/>
                </a:solidFill>
                <a:uFillTx/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vous</a:t>
            </a:r>
            <a:r>
              <a:rPr lang="en-US" sz="1400" b="0" i="0" u="none" strike="noStrike" kern="0" cap="none" spc="0" baseline="0" dirty="0">
                <a:solidFill>
                  <a:srgbClr val="000000"/>
                </a:solidFill>
                <a:uFillTx/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latin typeface="Futura Hv BT" panose="020B0702020204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perdre</a:t>
            </a:r>
            <a:r>
              <a:rPr lang="en-US" sz="1400" b="0" i="0" u="none" strike="noStrike" kern="0" cap="none" spc="0" baseline="0" dirty="0">
                <a:solidFill>
                  <a:srgbClr val="000000"/>
                </a:solidFill>
                <a:uFillTx/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</a:t>
            </a:r>
          </a:p>
          <a:p>
            <a:pPr marR="0" lvl="0" indent="180975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b="0" i="0" u="none" strike="noStrike" kern="1200" cap="none" spc="0" baseline="0" dirty="0">
              <a:uFillTx/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A91D9A-61D4-EDCE-43FC-E667D8657353}"/>
              </a:ext>
            </a:extLst>
          </p:cNvPr>
          <p:cNvSpPr/>
          <p:nvPr/>
        </p:nvSpPr>
        <p:spPr>
          <a:xfrm rot="21066374">
            <a:off x="-1141462" y="216575"/>
            <a:ext cx="13922702" cy="59998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5D66A5-0E36-F939-B2FC-AA00DA836F6F}"/>
              </a:ext>
            </a:extLst>
          </p:cNvPr>
          <p:cNvSpPr/>
          <p:nvPr/>
        </p:nvSpPr>
        <p:spPr>
          <a:xfrm>
            <a:off x="-1141462" y="273945"/>
            <a:ext cx="13922702" cy="74181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631A2-CE73-0444-5E48-6CF0B0A90697}"/>
              </a:ext>
            </a:extLst>
          </p:cNvPr>
          <p:cNvSpPr txBox="1"/>
          <p:nvPr/>
        </p:nvSpPr>
        <p:spPr>
          <a:xfrm>
            <a:off x="836015" y="261721"/>
            <a:ext cx="930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Snap ITC" panose="04040A07060A02020202" pitchFamily="82" charset="0"/>
              </a:rPr>
              <a:t>GAME PITCH DOCUMENT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B8322C-FCC0-E064-394A-512B64B789B9}"/>
              </a:ext>
            </a:extLst>
          </p:cNvPr>
          <p:cNvSpPr/>
          <p:nvPr/>
        </p:nvSpPr>
        <p:spPr>
          <a:xfrm rot="19260960">
            <a:off x="10202769" y="5954767"/>
            <a:ext cx="2724696" cy="74181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CAAB52C1-AD94-28BD-B0DA-8705EB0D0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Workshop_Unreal_Aventure_Game_Group_G</a:t>
            </a:r>
            <a:endParaRPr lang="fr-FR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E1F81AA-BAEE-28D3-DF30-51419EDA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16D0-358C-4E15-9E50-D40552CCE6EF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93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868535-A8A0-015F-314F-855BD75B8430}"/>
              </a:ext>
            </a:extLst>
          </p:cNvPr>
          <p:cNvSpPr/>
          <p:nvPr/>
        </p:nvSpPr>
        <p:spPr>
          <a:xfrm rot="21066374">
            <a:off x="-1141462" y="216575"/>
            <a:ext cx="13922702" cy="59998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2412D1-6063-5874-6233-9B19973C325D}"/>
              </a:ext>
            </a:extLst>
          </p:cNvPr>
          <p:cNvSpPr/>
          <p:nvPr/>
        </p:nvSpPr>
        <p:spPr>
          <a:xfrm>
            <a:off x="-1141462" y="273945"/>
            <a:ext cx="13922702" cy="74181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13752-6315-260B-C640-99BDEAF4783A}"/>
              </a:ext>
            </a:extLst>
          </p:cNvPr>
          <p:cNvSpPr txBox="1"/>
          <p:nvPr/>
        </p:nvSpPr>
        <p:spPr>
          <a:xfrm>
            <a:off x="738580" y="260130"/>
            <a:ext cx="930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Snap ITC" panose="04040A07060A02020202" pitchFamily="82" charset="0"/>
              </a:rPr>
              <a:t>MASLOW’S PYRAMID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A402AD-00EF-7A63-62DD-AA718E7C03D5}"/>
              </a:ext>
            </a:extLst>
          </p:cNvPr>
          <p:cNvSpPr/>
          <p:nvPr/>
        </p:nvSpPr>
        <p:spPr>
          <a:xfrm rot="19260960">
            <a:off x="10202769" y="5954767"/>
            <a:ext cx="2724696" cy="74181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7CF3FE3-F73E-383A-1AF8-89805B742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Workshop_Unreal_Aventure_Game_Group_G</a:t>
            </a:r>
            <a:endParaRPr lang="fr-FR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0841879-6FAC-A859-612B-18BA4675B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16D0-358C-4E15-9E50-D40552CCE6EF}" type="slidenum">
              <a:rPr lang="fr-FR" smtClean="0"/>
              <a:t>4</a:t>
            </a:fld>
            <a:endParaRPr lang="fr-F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B4BA19-2634-3C7C-A910-1B3008911561}"/>
              </a:ext>
            </a:extLst>
          </p:cNvPr>
          <p:cNvGrpSpPr/>
          <p:nvPr/>
        </p:nvGrpSpPr>
        <p:grpSpPr>
          <a:xfrm>
            <a:off x="3685452" y="2251742"/>
            <a:ext cx="4821096" cy="2928560"/>
            <a:chOff x="3789504" y="2658493"/>
            <a:chExt cx="4821096" cy="292856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A8A02B4-15CA-027F-9BC2-1A397F17F301}"/>
                </a:ext>
              </a:extLst>
            </p:cNvPr>
            <p:cNvSpPr/>
            <p:nvPr/>
          </p:nvSpPr>
          <p:spPr>
            <a:xfrm>
              <a:off x="3789504" y="4694655"/>
              <a:ext cx="4821096" cy="892398"/>
            </a:xfrm>
            <a:custGeom>
              <a:avLst/>
              <a:gdLst>
                <a:gd name="connsiteX0" fmla="*/ 0 w 4618131"/>
                <a:gd name="connsiteY0" fmla="*/ 0 h 741813"/>
                <a:gd name="connsiteX1" fmla="*/ 4618131 w 4618131"/>
                <a:gd name="connsiteY1" fmla="*/ 0 h 741813"/>
                <a:gd name="connsiteX2" fmla="*/ 4618131 w 4618131"/>
                <a:gd name="connsiteY2" fmla="*/ 741813 h 741813"/>
                <a:gd name="connsiteX3" fmla="*/ 0 w 4618131"/>
                <a:gd name="connsiteY3" fmla="*/ 741813 h 741813"/>
                <a:gd name="connsiteX4" fmla="*/ 0 w 4618131"/>
                <a:gd name="connsiteY4" fmla="*/ 0 h 741813"/>
                <a:gd name="connsiteX0" fmla="*/ 0 w 4727963"/>
                <a:gd name="connsiteY0" fmla="*/ 108 h 741921"/>
                <a:gd name="connsiteX1" fmla="*/ 4618131 w 4727963"/>
                <a:gd name="connsiteY1" fmla="*/ 108 h 741921"/>
                <a:gd name="connsiteX2" fmla="*/ 4618131 w 4727963"/>
                <a:gd name="connsiteY2" fmla="*/ 741921 h 741921"/>
                <a:gd name="connsiteX3" fmla="*/ 0 w 4727963"/>
                <a:gd name="connsiteY3" fmla="*/ 741921 h 741921"/>
                <a:gd name="connsiteX4" fmla="*/ 0 w 4727963"/>
                <a:gd name="connsiteY4" fmla="*/ 108 h 741921"/>
                <a:gd name="connsiteX0" fmla="*/ 93133 w 4821096"/>
                <a:gd name="connsiteY0" fmla="*/ 108 h 892398"/>
                <a:gd name="connsiteX1" fmla="*/ 4711264 w 4821096"/>
                <a:gd name="connsiteY1" fmla="*/ 108 h 892398"/>
                <a:gd name="connsiteX2" fmla="*/ 4711264 w 4821096"/>
                <a:gd name="connsiteY2" fmla="*/ 741921 h 892398"/>
                <a:gd name="connsiteX3" fmla="*/ 93133 w 4821096"/>
                <a:gd name="connsiteY3" fmla="*/ 741921 h 892398"/>
                <a:gd name="connsiteX4" fmla="*/ 93133 w 4821096"/>
                <a:gd name="connsiteY4" fmla="*/ 108 h 892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1096" h="892398">
                  <a:moveTo>
                    <a:pt x="93133" y="108"/>
                  </a:moveTo>
                  <a:lnTo>
                    <a:pt x="4711264" y="108"/>
                  </a:lnTo>
                  <a:cubicBezTo>
                    <a:pt x="4958386" y="-8470"/>
                    <a:pt x="4711264" y="494650"/>
                    <a:pt x="4711264" y="741921"/>
                  </a:cubicBezTo>
                  <a:cubicBezTo>
                    <a:pt x="3171887" y="741921"/>
                    <a:pt x="1594815" y="1080496"/>
                    <a:pt x="93133" y="741921"/>
                  </a:cubicBezTo>
                  <a:cubicBezTo>
                    <a:pt x="-116417" y="694675"/>
                    <a:pt x="93133" y="247379"/>
                    <a:pt x="93133" y="108"/>
                  </a:cubicBezTo>
                  <a:close/>
                </a:path>
              </a:pathLst>
            </a:custGeom>
            <a:solidFill>
              <a:srgbClr val="BD1522"/>
            </a:solid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21DB27C4-7224-3D49-1C9F-4EEB212D7163}"/>
                </a:ext>
              </a:extLst>
            </p:cNvPr>
            <p:cNvSpPr/>
            <p:nvPr/>
          </p:nvSpPr>
          <p:spPr>
            <a:xfrm rot="10800000">
              <a:off x="4310420" y="3676574"/>
              <a:ext cx="3834965" cy="892398"/>
            </a:xfrm>
            <a:custGeom>
              <a:avLst/>
              <a:gdLst>
                <a:gd name="connsiteX0" fmla="*/ 0 w 4618131"/>
                <a:gd name="connsiteY0" fmla="*/ 0 h 741813"/>
                <a:gd name="connsiteX1" fmla="*/ 4618131 w 4618131"/>
                <a:gd name="connsiteY1" fmla="*/ 0 h 741813"/>
                <a:gd name="connsiteX2" fmla="*/ 4618131 w 4618131"/>
                <a:gd name="connsiteY2" fmla="*/ 741813 h 741813"/>
                <a:gd name="connsiteX3" fmla="*/ 0 w 4618131"/>
                <a:gd name="connsiteY3" fmla="*/ 741813 h 741813"/>
                <a:gd name="connsiteX4" fmla="*/ 0 w 4618131"/>
                <a:gd name="connsiteY4" fmla="*/ 0 h 741813"/>
                <a:gd name="connsiteX0" fmla="*/ 0 w 4727963"/>
                <a:gd name="connsiteY0" fmla="*/ 108 h 741921"/>
                <a:gd name="connsiteX1" fmla="*/ 4618131 w 4727963"/>
                <a:gd name="connsiteY1" fmla="*/ 108 h 741921"/>
                <a:gd name="connsiteX2" fmla="*/ 4618131 w 4727963"/>
                <a:gd name="connsiteY2" fmla="*/ 741921 h 741921"/>
                <a:gd name="connsiteX3" fmla="*/ 0 w 4727963"/>
                <a:gd name="connsiteY3" fmla="*/ 741921 h 741921"/>
                <a:gd name="connsiteX4" fmla="*/ 0 w 4727963"/>
                <a:gd name="connsiteY4" fmla="*/ 108 h 741921"/>
                <a:gd name="connsiteX0" fmla="*/ 93133 w 4821096"/>
                <a:gd name="connsiteY0" fmla="*/ 108 h 892398"/>
                <a:gd name="connsiteX1" fmla="*/ 4711264 w 4821096"/>
                <a:gd name="connsiteY1" fmla="*/ 108 h 892398"/>
                <a:gd name="connsiteX2" fmla="*/ 4711264 w 4821096"/>
                <a:gd name="connsiteY2" fmla="*/ 741921 h 892398"/>
                <a:gd name="connsiteX3" fmla="*/ 93133 w 4821096"/>
                <a:gd name="connsiteY3" fmla="*/ 741921 h 892398"/>
                <a:gd name="connsiteX4" fmla="*/ 93133 w 4821096"/>
                <a:gd name="connsiteY4" fmla="*/ 108 h 892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1096" h="892398">
                  <a:moveTo>
                    <a:pt x="93133" y="108"/>
                  </a:moveTo>
                  <a:lnTo>
                    <a:pt x="4711264" y="108"/>
                  </a:lnTo>
                  <a:cubicBezTo>
                    <a:pt x="4958386" y="-8470"/>
                    <a:pt x="4711264" y="494650"/>
                    <a:pt x="4711264" y="741921"/>
                  </a:cubicBezTo>
                  <a:cubicBezTo>
                    <a:pt x="3171887" y="741921"/>
                    <a:pt x="1594815" y="1080496"/>
                    <a:pt x="93133" y="741921"/>
                  </a:cubicBezTo>
                  <a:cubicBezTo>
                    <a:pt x="-116417" y="694675"/>
                    <a:pt x="93133" y="247379"/>
                    <a:pt x="93133" y="108"/>
                  </a:cubicBezTo>
                  <a:close/>
                </a:path>
              </a:pathLst>
            </a:custGeom>
            <a:solidFill>
              <a:srgbClr val="BD1522"/>
            </a:solid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FA358F34-0F04-54FF-7E21-742A27C95130}"/>
                </a:ext>
              </a:extLst>
            </p:cNvPr>
            <p:cNvSpPr/>
            <p:nvPr/>
          </p:nvSpPr>
          <p:spPr>
            <a:xfrm>
              <a:off x="4705708" y="2658493"/>
              <a:ext cx="3044390" cy="892398"/>
            </a:xfrm>
            <a:custGeom>
              <a:avLst/>
              <a:gdLst>
                <a:gd name="connsiteX0" fmla="*/ 0 w 4618131"/>
                <a:gd name="connsiteY0" fmla="*/ 0 h 741813"/>
                <a:gd name="connsiteX1" fmla="*/ 4618131 w 4618131"/>
                <a:gd name="connsiteY1" fmla="*/ 0 h 741813"/>
                <a:gd name="connsiteX2" fmla="*/ 4618131 w 4618131"/>
                <a:gd name="connsiteY2" fmla="*/ 741813 h 741813"/>
                <a:gd name="connsiteX3" fmla="*/ 0 w 4618131"/>
                <a:gd name="connsiteY3" fmla="*/ 741813 h 741813"/>
                <a:gd name="connsiteX4" fmla="*/ 0 w 4618131"/>
                <a:gd name="connsiteY4" fmla="*/ 0 h 741813"/>
                <a:gd name="connsiteX0" fmla="*/ 0 w 4727963"/>
                <a:gd name="connsiteY0" fmla="*/ 108 h 741921"/>
                <a:gd name="connsiteX1" fmla="*/ 4618131 w 4727963"/>
                <a:gd name="connsiteY1" fmla="*/ 108 h 741921"/>
                <a:gd name="connsiteX2" fmla="*/ 4618131 w 4727963"/>
                <a:gd name="connsiteY2" fmla="*/ 741921 h 741921"/>
                <a:gd name="connsiteX3" fmla="*/ 0 w 4727963"/>
                <a:gd name="connsiteY3" fmla="*/ 741921 h 741921"/>
                <a:gd name="connsiteX4" fmla="*/ 0 w 4727963"/>
                <a:gd name="connsiteY4" fmla="*/ 108 h 741921"/>
                <a:gd name="connsiteX0" fmla="*/ 93133 w 4821096"/>
                <a:gd name="connsiteY0" fmla="*/ 108 h 892398"/>
                <a:gd name="connsiteX1" fmla="*/ 4711264 w 4821096"/>
                <a:gd name="connsiteY1" fmla="*/ 108 h 892398"/>
                <a:gd name="connsiteX2" fmla="*/ 4711264 w 4821096"/>
                <a:gd name="connsiteY2" fmla="*/ 741921 h 892398"/>
                <a:gd name="connsiteX3" fmla="*/ 93133 w 4821096"/>
                <a:gd name="connsiteY3" fmla="*/ 741921 h 892398"/>
                <a:gd name="connsiteX4" fmla="*/ 93133 w 4821096"/>
                <a:gd name="connsiteY4" fmla="*/ 108 h 892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1096" h="892398">
                  <a:moveTo>
                    <a:pt x="93133" y="108"/>
                  </a:moveTo>
                  <a:lnTo>
                    <a:pt x="4711264" y="108"/>
                  </a:lnTo>
                  <a:cubicBezTo>
                    <a:pt x="4958386" y="-8470"/>
                    <a:pt x="4711264" y="494650"/>
                    <a:pt x="4711264" y="741921"/>
                  </a:cubicBezTo>
                  <a:cubicBezTo>
                    <a:pt x="3171887" y="741921"/>
                    <a:pt x="1594815" y="1080496"/>
                    <a:pt x="93133" y="741921"/>
                  </a:cubicBezTo>
                  <a:cubicBezTo>
                    <a:pt x="-116417" y="694675"/>
                    <a:pt x="93133" y="247379"/>
                    <a:pt x="93133" y="108"/>
                  </a:cubicBezTo>
                  <a:close/>
                </a:path>
              </a:pathLst>
            </a:custGeom>
            <a:solidFill>
              <a:srgbClr val="BD1522"/>
            </a:solid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7E8C5-46D5-975D-352D-F4BAD7A3EDA2}"/>
                </a:ext>
              </a:extLst>
            </p:cNvPr>
            <p:cNvSpPr txBox="1"/>
            <p:nvPr/>
          </p:nvSpPr>
          <p:spPr>
            <a:xfrm>
              <a:off x="5098826" y="4817688"/>
              <a:ext cx="22581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600" dirty="0">
                  <a:latin typeface="Snap ITC" panose="04040A07060A02020202" pitchFamily="82" charset="0"/>
                </a:rPr>
                <a:t>Explore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E0B07E-D611-E1B8-F86C-CF27D4ED64EA}"/>
                </a:ext>
              </a:extLst>
            </p:cNvPr>
            <p:cNvSpPr txBox="1"/>
            <p:nvPr/>
          </p:nvSpPr>
          <p:spPr>
            <a:xfrm>
              <a:off x="4759603" y="3804870"/>
              <a:ext cx="3078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atin typeface="Snap ITC" panose="04040A07060A02020202" pitchFamily="82" charset="0"/>
                </a:rPr>
                <a:t>Alignement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DF73B0-F874-2655-EB6C-75369C9A395B}"/>
                </a:ext>
              </a:extLst>
            </p:cNvPr>
            <p:cNvSpPr txBox="1"/>
            <p:nvPr/>
          </p:nvSpPr>
          <p:spPr>
            <a:xfrm>
              <a:off x="5092976" y="2781526"/>
              <a:ext cx="2412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atin typeface="Snap ITC" panose="04040A07060A02020202" pitchFamily="82" charset="0"/>
                </a:rPr>
                <a:t>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270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A9FF10D7-14F4-F995-46A2-04A7B2F2C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1782"/>
              </p:ext>
            </p:extLst>
          </p:nvPr>
        </p:nvGraphicFramePr>
        <p:xfrm>
          <a:off x="95823" y="1158926"/>
          <a:ext cx="11943778" cy="51666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121">
                  <a:extLst>
                    <a:ext uri="{9D8B030D-6E8A-4147-A177-3AD203B41FA5}">
                      <a16:colId xmlns:a16="http://schemas.microsoft.com/office/drawing/2014/main" val="2037586620"/>
                    </a:ext>
                  </a:extLst>
                </a:gridCol>
                <a:gridCol w="3610642">
                  <a:extLst>
                    <a:ext uri="{9D8B030D-6E8A-4147-A177-3AD203B41FA5}">
                      <a16:colId xmlns:a16="http://schemas.microsoft.com/office/drawing/2014/main" val="1522127446"/>
                    </a:ext>
                  </a:extLst>
                </a:gridCol>
                <a:gridCol w="3620070">
                  <a:extLst>
                    <a:ext uri="{9D8B030D-6E8A-4147-A177-3AD203B41FA5}">
                      <a16:colId xmlns:a16="http://schemas.microsoft.com/office/drawing/2014/main" val="4052381383"/>
                    </a:ext>
                  </a:extLst>
                </a:gridCol>
                <a:gridCol w="3484945">
                  <a:extLst>
                    <a:ext uri="{9D8B030D-6E8A-4147-A177-3AD203B41FA5}">
                      <a16:colId xmlns:a16="http://schemas.microsoft.com/office/drawing/2014/main" val="3961135005"/>
                    </a:ext>
                  </a:extLst>
                </a:gridCol>
              </a:tblGrid>
              <a:tr h="1438256"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fr-FR" sz="2400" b="1" kern="1200" dirty="0">
                          <a:solidFill>
                            <a:schemeClr val="tx1"/>
                          </a:solidFill>
                          <a:latin typeface="Snap ITC" panose="04040A07060A02020202" pitchFamily="82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Layer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fr-FR" sz="2400" b="1" kern="1200" dirty="0" err="1">
                          <a:solidFill>
                            <a:schemeClr val="tx1"/>
                          </a:solidFill>
                          <a:latin typeface="Snap ITC" panose="04040A07060A02020202" pitchFamily="82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Aesthetics</a:t>
                      </a:r>
                      <a:r>
                        <a:rPr lang="fr-FR" sz="2400" b="1" kern="1200" dirty="0">
                          <a:solidFill>
                            <a:schemeClr val="tx1"/>
                          </a:solidFill>
                          <a:latin typeface="Snap ITC" panose="04040A07060A02020202" pitchFamily="82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fr-FR" sz="2400" b="1" kern="1200" dirty="0">
                          <a:solidFill>
                            <a:schemeClr val="tx1"/>
                          </a:solidFill>
                          <a:latin typeface="Snap ITC" panose="04040A07060A02020202" pitchFamily="82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Dynamics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fr-FR" sz="2400" b="1" kern="1200" dirty="0">
                          <a:solidFill>
                            <a:schemeClr val="tx1"/>
                          </a:solidFill>
                          <a:latin typeface="Snap ITC" panose="04040A07060A02020202" pitchFamily="82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Mechanics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774688"/>
                  </a:ext>
                </a:extLst>
              </a:tr>
              <a:tr h="1186008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r>
                        <a:rPr lang="fr-FR" sz="1400" b="1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</a:rPr>
                        <a:t>Pico 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Futura Hv BT" panose="020B07020202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r>
                        <a:rPr lang="fr-FR" sz="1400" b="1" kern="1200" dirty="0">
                          <a:solidFill>
                            <a:schemeClr val="tx1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EXPLORE</a:t>
                      </a:r>
                    </a:p>
                    <a:p>
                      <a:pPr marL="0" lvl="0" algn="l" defTabSz="914400" rtl="0" eaLnBrk="1" latinLnBrk="0" hangingPunct="1"/>
                      <a:r>
                        <a:rPr lang="fr-FR" sz="1400" b="1" kern="1200" dirty="0">
                          <a:solidFill>
                            <a:schemeClr val="tx1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Fun </a:t>
                      </a:r>
                      <a:r>
                        <a:rPr lang="fr-FR" sz="14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Easy</a:t>
                      </a:r>
                      <a:r>
                        <a:rPr lang="fr-FR" sz="14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- </a:t>
                      </a:r>
                      <a:r>
                        <a:rPr lang="fr-FR" sz="14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Submission</a:t>
                      </a:r>
                      <a:endParaRPr lang="fr-FR" sz="1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Futura" panose="02020800000000000000" pitchFamily="18" charset="0"/>
                        <a:ea typeface="Futura" panose="02020800000000000000" pitchFamily="18" charset="0"/>
                        <a:cs typeface="Futura" panose="02020800000000000000" pitchFamily="18" charset="0"/>
                      </a:endParaRPr>
                    </a:p>
                    <a:p>
                      <a:pPr marL="0" lvl="0" algn="l" defTabSz="914400" rtl="0" eaLnBrk="1" latinLnBrk="0" hangingPunct="1"/>
                      <a:r>
                        <a:rPr lang="fr-FR" sz="1400" b="1" kern="1200" dirty="0" err="1">
                          <a:solidFill>
                            <a:schemeClr val="tx1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Gardner’s</a:t>
                      </a:r>
                      <a:r>
                        <a:rPr lang="fr-FR" sz="1400" b="1" kern="1200" dirty="0">
                          <a:solidFill>
                            <a:schemeClr val="tx1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</a:t>
                      </a:r>
                      <a:r>
                        <a:rPr lang="fr-FR" sz="1400" b="1" kern="1200" dirty="0" err="1">
                          <a:solidFill>
                            <a:schemeClr val="tx1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skills</a:t>
                      </a:r>
                      <a:r>
                        <a:rPr lang="fr-FR" sz="1400" b="1" kern="1200" dirty="0">
                          <a:solidFill>
                            <a:schemeClr val="tx1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</a:t>
                      </a:r>
                      <a:r>
                        <a:rPr lang="fr-FR" sz="14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Spatial | </a:t>
                      </a:r>
                      <a:r>
                        <a:rPr lang="fr-FR" sz="14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Naturalistic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Futura" panose="02020800000000000000" pitchFamily="18" charset="0"/>
                        <a:ea typeface="Futura" panose="02020800000000000000" pitchFamily="18" charset="0"/>
                        <a:cs typeface="Futura" panose="020208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dirty="0">
                          <a:solidFill>
                            <a:srgbClr val="00B050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Move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+ </a:t>
                      </a:r>
                      <a:r>
                        <a:rPr lang="fr-FR" sz="1400" b="0" kern="1200" dirty="0" err="1">
                          <a:solidFill>
                            <a:srgbClr val="00B0F0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Avoid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: Se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déplacer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dans un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espace</a:t>
                      </a:r>
                    </a:p>
                    <a:p>
                      <a:pPr marL="0" lvl="0" algn="l" defTabSz="914400" rtl="0" eaLnBrk="1" latinLnBrk="0" hangingPunct="1"/>
                      <a:r>
                        <a:rPr lang="fr-FR" sz="1400" b="0" kern="1200" dirty="0">
                          <a:solidFill>
                            <a:srgbClr val="00B050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Move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+ </a:t>
                      </a:r>
                      <a:r>
                        <a:rPr lang="fr-FR" sz="1400" b="0" kern="1200" dirty="0">
                          <a:solidFill>
                            <a:srgbClr val="00B0F0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Match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Trouver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un « </a:t>
                      </a:r>
                      <a:r>
                        <a:rPr lang="fr-FR" sz="1400" b="0" kern="1200" dirty="0" err="1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Interactible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 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just" defTabSz="914400" rtl="0" eaLnBrk="1" latinLnBrk="0" hangingPunct="1"/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Rechercher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les éléments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narratifs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pour en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déceler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des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indices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lvl="0" algn="just" defTabSz="914400" rtl="0" eaLnBrk="1" latinLnBrk="0" hangingPunct="1"/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Récupérer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des objets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interactifs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pour les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utiliser</a:t>
                      </a:r>
                    </a:p>
                    <a:p>
                      <a:pPr marL="0" lvl="0" algn="just" defTabSz="914400" rtl="0" eaLnBrk="1" latinLnBrk="0" hangingPunct="1"/>
                      <a:endParaRPr lang="fr-FR" sz="1400" b="0" kern="1200" dirty="0">
                        <a:solidFill>
                          <a:schemeClr val="tx1"/>
                        </a:solidFill>
                        <a:latin typeface="Futura Lt BT" panose="020B04020202040203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097753"/>
                  </a:ext>
                </a:extLst>
              </a:tr>
              <a:tr h="1225155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r>
                        <a:rPr lang="fr-FR" sz="1400" b="1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</a:rPr>
                        <a:t>Mini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Futura Hv BT" panose="020B07020202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r>
                        <a:rPr lang="fr-FR" sz="1400" b="1" kern="1200" dirty="0">
                          <a:solidFill>
                            <a:schemeClr val="tx1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ALIGNEMENT</a:t>
                      </a:r>
                    </a:p>
                    <a:p>
                      <a:pPr marL="0" lvl="0" algn="l" defTabSz="914400" rtl="0" eaLnBrk="1" latinLnBrk="0" hangingPunct="1"/>
                      <a:r>
                        <a:rPr lang="fr-FR" sz="1400" b="1" kern="1200" dirty="0">
                          <a:solidFill>
                            <a:schemeClr val="tx1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Fun </a:t>
                      </a:r>
                    </a:p>
                    <a:p>
                      <a:pPr marL="0" lvl="0" algn="l" defTabSz="914400" rtl="0" eaLnBrk="1" latinLnBrk="0" hangingPunct="1"/>
                      <a:r>
                        <a:rPr lang="fr-FR" sz="1400" b="1" kern="1200" dirty="0" err="1">
                          <a:solidFill>
                            <a:schemeClr val="tx1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Gardner’s</a:t>
                      </a:r>
                      <a:r>
                        <a:rPr lang="fr-FR" sz="1400" b="1" kern="1200" dirty="0">
                          <a:solidFill>
                            <a:schemeClr val="tx1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</a:t>
                      </a:r>
                      <a:r>
                        <a:rPr lang="fr-FR" sz="1400" b="1" kern="1200" dirty="0" err="1">
                          <a:solidFill>
                            <a:schemeClr val="tx1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skills</a:t>
                      </a:r>
                      <a:r>
                        <a:rPr lang="fr-FR" sz="1400" b="1" kern="1200" dirty="0">
                          <a:solidFill>
                            <a:schemeClr val="tx1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</a:t>
                      </a:r>
                    </a:p>
                    <a:p>
                      <a:pPr marL="0" lvl="0" algn="l" defTabSz="914400" rtl="0" eaLnBrk="1" latinLnBrk="0" hangingPunct="1"/>
                      <a:r>
                        <a:rPr lang="fr-FR" sz="14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Spatial | </a:t>
                      </a:r>
                      <a:r>
                        <a:rPr lang="fr-FR" sz="14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Mathematical-logical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Futura" panose="02020800000000000000" pitchFamily="18" charset="0"/>
                        <a:ea typeface="Futura" panose="02020800000000000000" pitchFamily="18" charset="0"/>
                        <a:cs typeface="Futura" panose="020208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r>
                        <a:rPr lang="fr-FR" sz="1400" b="0" kern="1200" dirty="0">
                          <a:solidFill>
                            <a:srgbClr val="00B050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Move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+ </a:t>
                      </a:r>
                      <a:r>
                        <a:rPr lang="fr-FR" sz="1400" b="0" kern="1200" dirty="0">
                          <a:solidFill>
                            <a:srgbClr val="00B0F0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Match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Manipuler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un « </a:t>
                      </a:r>
                      <a:r>
                        <a:rPr lang="fr-FR" sz="1400" b="0" kern="1200" dirty="0" err="1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Interactible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 »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dirty="0">
                          <a:solidFill>
                            <a:srgbClr val="00B050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Move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+ </a:t>
                      </a:r>
                      <a:r>
                        <a:rPr lang="fr-FR" sz="1400" b="0" kern="1200" dirty="0" err="1">
                          <a:solidFill>
                            <a:srgbClr val="00B0F0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Create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Associer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un « </a:t>
                      </a:r>
                      <a:r>
                        <a:rPr lang="fr-FR" sz="1400" b="0" kern="1200" dirty="0" err="1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Interactible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 »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dirty="0">
                          <a:solidFill>
                            <a:srgbClr val="00B050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Select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+ </a:t>
                      </a:r>
                      <a:r>
                        <a:rPr lang="fr-FR" sz="1400" b="0" kern="1200" dirty="0">
                          <a:solidFill>
                            <a:srgbClr val="00B0F0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Match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Analyser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un « </a:t>
                      </a:r>
                      <a:r>
                        <a:rPr lang="fr-FR" sz="1400" b="0" kern="1200" dirty="0" err="1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Interactible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 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180975" algn="l" defTabSz="914400" rtl="0" eaLnBrk="1" latinLnBrk="0" hangingPunct="1"/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Manipuler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un « </a:t>
                      </a:r>
                      <a:r>
                        <a:rPr lang="fr-FR" sz="1200" b="0" kern="1200" dirty="0" err="1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Interactible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 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» et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découvrir 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des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indices 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supplémentaires. </a:t>
                      </a:r>
                    </a:p>
                    <a:p>
                      <a:pPr marL="0" lvl="0" indent="180975" algn="l" defTabSz="914400" rtl="0" eaLnBrk="1" latinLnBrk="0" hangingPunct="1"/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Associer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deux « </a:t>
                      </a:r>
                      <a:r>
                        <a:rPr lang="fr-FR" sz="1200" b="0" kern="1200" dirty="0" err="1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Interactible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 » pour former un plus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gros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lvl="0" indent="180975" algn="l" defTabSz="914400" rtl="0" eaLnBrk="1" latinLnBrk="0" hangingPunct="1"/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Les  « </a:t>
                      </a:r>
                      <a:r>
                        <a:rPr lang="fr-FR" sz="1200" b="0" kern="1200" dirty="0" err="1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Interactibles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 » situés dans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l’inventaire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peuvent être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analysées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238098"/>
                  </a:ext>
                </a:extLst>
              </a:tr>
              <a:tr h="1170762"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r>
                        <a:rPr lang="fr-FR" sz="1400" b="1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</a:rPr>
                        <a:t>Macro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Futura Hv BT" panose="020B0702020204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r>
                        <a:rPr lang="fr-FR" sz="1400" b="1" kern="1200" dirty="0">
                          <a:solidFill>
                            <a:schemeClr val="tx1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SOLUTION</a:t>
                      </a:r>
                    </a:p>
                    <a:p>
                      <a:pPr marL="0" lvl="0" algn="l" defTabSz="914400" rtl="0" eaLnBrk="1" latinLnBrk="0" hangingPunct="1"/>
                      <a:r>
                        <a:rPr lang="fr-FR" sz="1400" b="1" kern="1200" dirty="0">
                          <a:solidFill>
                            <a:schemeClr val="tx1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Fun </a:t>
                      </a:r>
                      <a:r>
                        <a:rPr lang="fr-FR" sz="14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Hard-</a:t>
                      </a:r>
                      <a:r>
                        <a:rPr lang="fr-FR" sz="14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Submission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Futura" panose="02020800000000000000" pitchFamily="18" charset="0"/>
                        <a:ea typeface="Futura" panose="02020800000000000000" pitchFamily="18" charset="0"/>
                        <a:cs typeface="Futura" panose="02020800000000000000" pitchFamily="18" charset="0"/>
                      </a:endParaRPr>
                    </a:p>
                    <a:p>
                      <a:pPr marL="0" lvl="0" algn="l" defTabSz="914400" rtl="0" eaLnBrk="1" latinLnBrk="0" hangingPunct="1"/>
                      <a:r>
                        <a:rPr lang="fr-FR" sz="1400" b="1" kern="1200" dirty="0" err="1">
                          <a:solidFill>
                            <a:schemeClr val="tx1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Gardner’s</a:t>
                      </a:r>
                      <a:r>
                        <a:rPr lang="fr-FR" sz="1400" b="1" kern="1200" dirty="0">
                          <a:solidFill>
                            <a:schemeClr val="tx1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</a:t>
                      </a:r>
                      <a:r>
                        <a:rPr lang="fr-FR" sz="1400" b="1" kern="1200" dirty="0" err="1">
                          <a:solidFill>
                            <a:schemeClr val="tx1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skills</a:t>
                      </a:r>
                      <a:r>
                        <a:rPr lang="fr-FR" sz="1400" b="1" kern="1200" dirty="0">
                          <a:solidFill>
                            <a:schemeClr val="tx1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</a:t>
                      </a:r>
                      <a:r>
                        <a:rPr lang="fr-FR" sz="14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Mathematical-logical</a:t>
                      </a:r>
                      <a:endParaRPr lang="fr-FR" sz="1400" b="1" kern="1200" dirty="0">
                        <a:solidFill>
                          <a:schemeClr val="tx1"/>
                        </a:solidFill>
                        <a:latin typeface="Futura" panose="02020800000000000000" pitchFamily="18" charset="0"/>
                        <a:ea typeface="Futura" panose="02020800000000000000" pitchFamily="18" charset="0"/>
                        <a:cs typeface="Futura" panose="020208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r>
                        <a:rPr lang="fr-FR" sz="1400" b="0" kern="1200" dirty="0">
                          <a:solidFill>
                            <a:srgbClr val="00B050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Select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+ </a:t>
                      </a:r>
                      <a:r>
                        <a:rPr lang="fr-FR" sz="1400" b="0" kern="1200" dirty="0">
                          <a:solidFill>
                            <a:srgbClr val="00B0F0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Match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Associer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des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indices</a:t>
                      </a:r>
                    </a:p>
                    <a:p>
                      <a:pPr marL="0" lvl="0" algn="l" defTabSz="914400" rtl="0" eaLnBrk="1" latinLnBrk="0" hangingPunct="1"/>
                      <a:r>
                        <a:rPr lang="fr-FR" sz="1400" b="0" kern="1200" dirty="0">
                          <a:solidFill>
                            <a:srgbClr val="00B050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Select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+ </a:t>
                      </a:r>
                      <a:r>
                        <a:rPr lang="fr-FR" sz="1400" b="0" kern="1200" dirty="0">
                          <a:solidFill>
                            <a:srgbClr val="00B0F0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Match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: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Réussir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un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puzzle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180975" algn="l" defTabSz="914400" rtl="0" eaLnBrk="1" latinLnBrk="0" hangingPunct="1"/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Récupérer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les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informations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donnés par les indices dans le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calepin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et les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lier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pour        en tirer des </a:t>
                      </a:r>
                      <a:r>
                        <a:rPr lang="fr-FR" sz="1200" b="0" kern="1200" dirty="0">
                          <a:solidFill>
                            <a:schemeClr val="tx1"/>
                          </a:solidFill>
                          <a:latin typeface="Futura Hv BT" panose="020B0702020204020204" pitchFamily="34" charset="0"/>
                          <a:ea typeface="+mn-ea"/>
                          <a:cs typeface="+mn-cs"/>
                        </a:rPr>
                        <a:t>conclusions</a:t>
                      </a:r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lvl="0" algn="just" defTabSz="914400" rtl="0" eaLnBrk="1" latinLnBrk="0" hangingPunct="1"/>
                      <a:r>
                        <a:rPr lang="fr-FR" sz="1400" b="0" kern="1200" dirty="0">
                          <a:solidFill>
                            <a:schemeClr val="tx1"/>
                          </a:solidFill>
                          <a:latin typeface="Futura Lt BT" panose="020B0402020204020303" pitchFamily="34" charset="0"/>
                          <a:ea typeface="+mn-ea"/>
                          <a:cs typeface="+mn-cs"/>
                        </a:rPr>
                        <a:t>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53774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8868535-A8A0-015F-314F-855BD75B8430}"/>
              </a:ext>
            </a:extLst>
          </p:cNvPr>
          <p:cNvSpPr/>
          <p:nvPr/>
        </p:nvSpPr>
        <p:spPr>
          <a:xfrm rot="21066374">
            <a:off x="-1141462" y="216575"/>
            <a:ext cx="13922702" cy="59998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2412D1-6063-5874-6233-9B19973C325D}"/>
              </a:ext>
            </a:extLst>
          </p:cNvPr>
          <p:cNvSpPr/>
          <p:nvPr/>
        </p:nvSpPr>
        <p:spPr>
          <a:xfrm>
            <a:off x="-1141462" y="273945"/>
            <a:ext cx="13922702" cy="74181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13752-6315-260B-C640-99BDEAF4783A}"/>
              </a:ext>
            </a:extLst>
          </p:cNvPr>
          <p:cNvSpPr txBox="1"/>
          <p:nvPr/>
        </p:nvSpPr>
        <p:spPr>
          <a:xfrm>
            <a:off x="738580" y="260130"/>
            <a:ext cx="930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Snap ITC" panose="04040A07060A02020202" pitchFamily="82" charset="0"/>
              </a:rPr>
              <a:t>MDA AUGMENTED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A402AD-00EF-7A63-62DD-AA718E7C03D5}"/>
              </a:ext>
            </a:extLst>
          </p:cNvPr>
          <p:cNvSpPr/>
          <p:nvPr/>
        </p:nvSpPr>
        <p:spPr>
          <a:xfrm rot="19260960">
            <a:off x="10202769" y="5954767"/>
            <a:ext cx="2724696" cy="74181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7CF3FE3-F73E-383A-1AF8-89805B742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Workshop_Unreal_Aventure_Game_Group_G</a:t>
            </a:r>
            <a:endParaRPr lang="fr-FR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0841879-6FAC-A859-612B-18BA4675B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16D0-358C-4E15-9E50-D40552CCE6EF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713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8A5268-CF1D-D2F9-5AD0-0C65FA483957}"/>
              </a:ext>
            </a:extLst>
          </p:cNvPr>
          <p:cNvSpPr/>
          <p:nvPr/>
        </p:nvSpPr>
        <p:spPr>
          <a:xfrm rot="21066374">
            <a:off x="-1141462" y="216575"/>
            <a:ext cx="13922702" cy="59998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FEF8A0-A088-9E5D-59BF-2CDA2B70A024}"/>
              </a:ext>
            </a:extLst>
          </p:cNvPr>
          <p:cNvSpPr/>
          <p:nvPr/>
        </p:nvSpPr>
        <p:spPr>
          <a:xfrm>
            <a:off x="-1141462" y="273945"/>
            <a:ext cx="13922702" cy="74181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631A2-CE73-0444-5E48-6CF0B0A90697}"/>
              </a:ext>
            </a:extLst>
          </p:cNvPr>
          <p:cNvSpPr txBox="1"/>
          <p:nvPr/>
        </p:nvSpPr>
        <p:spPr>
          <a:xfrm>
            <a:off x="805255" y="276986"/>
            <a:ext cx="930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Snap ITC" panose="04040A07060A02020202" pitchFamily="82" charset="0"/>
              </a:rPr>
              <a:t>GAMEPLAY PILLARS</a:t>
            </a:r>
          </a:p>
        </p:txBody>
      </p:sp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6185B7C8-F9A6-3082-3C3D-907005965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158402"/>
              </p:ext>
            </p:extLst>
          </p:nvPr>
        </p:nvGraphicFramePr>
        <p:xfrm>
          <a:off x="36257" y="1574193"/>
          <a:ext cx="12119485" cy="4287339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66484">
                  <a:extLst>
                    <a:ext uri="{9D8B030D-6E8A-4147-A177-3AD203B41FA5}">
                      <a16:colId xmlns:a16="http://schemas.microsoft.com/office/drawing/2014/main" val="324096856"/>
                    </a:ext>
                  </a:extLst>
                </a:gridCol>
                <a:gridCol w="1077363">
                  <a:extLst>
                    <a:ext uri="{9D8B030D-6E8A-4147-A177-3AD203B41FA5}">
                      <a16:colId xmlns:a16="http://schemas.microsoft.com/office/drawing/2014/main" val="2743977356"/>
                    </a:ext>
                  </a:extLst>
                </a:gridCol>
                <a:gridCol w="2254313">
                  <a:extLst>
                    <a:ext uri="{9D8B030D-6E8A-4147-A177-3AD203B41FA5}">
                      <a16:colId xmlns:a16="http://schemas.microsoft.com/office/drawing/2014/main" val="1663457838"/>
                    </a:ext>
                  </a:extLst>
                </a:gridCol>
                <a:gridCol w="4001631">
                  <a:extLst>
                    <a:ext uri="{9D8B030D-6E8A-4147-A177-3AD203B41FA5}">
                      <a16:colId xmlns:a16="http://schemas.microsoft.com/office/drawing/2014/main" val="1311695160"/>
                    </a:ext>
                  </a:extLst>
                </a:gridCol>
                <a:gridCol w="1213165">
                  <a:extLst>
                    <a:ext uri="{9D8B030D-6E8A-4147-A177-3AD203B41FA5}">
                      <a16:colId xmlns:a16="http://schemas.microsoft.com/office/drawing/2014/main" val="1304154205"/>
                    </a:ext>
                  </a:extLst>
                </a:gridCol>
                <a:gridCol w="2106529">
                  <a:extLst>
                    <a:ext uri="{9D8B030D-6E8A-4147-A177-3AD203B41FA5}">
                      <a16:colId xmlns:a16="http://schemas.microsoft.com/office/drawing/2014/main" val="69341973"/>
                    </a:ext>
                  </a:extLst>
                </a:gridCol>
              </a:tblGrid>
              <a:tr h="506823">
                <a:tc>
                  <a:txBody>
                    <a:bodyPr/>
                    <a:lstStyle/>
                    <a:p>
                      <a:pPr lvl="0" algn="ctr"/>
                      <a:r>
                        <a:rPr lang="fr-FR" sz="1400" dirty="0">
                          <a:solidFill>
                            <a:schemeClr val="tx1"/>
                          </a:solidFill>
                          <a:latin typeface="Futura-Bold" pitchFamily="2" charset="0"/>
                        </a:rPr>
                        <a:t>Gameplay</a:t>
                      </a:r>
                      <a:endParaRPr lang="en-US" sz="1400" dirty="0">
                        <a:solidFill>
                          <a:schemeClr val="tx1"/>
                        </a:solidFill>
                        <a:latin typeface="Futura-Bold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fr-FR" sz="1400" dirty="0">
                          <a:solidFill>
                            <a:schemeClr val="tx1"/>
                          </a:solidFill>
                          <a:latin typeface="Futura-Bold" pitchFamily="2" charset="0"/>
                        </a:rPr>
                        <a:t>Gplay %age </a:t>
                      </a:r>
                      <a:endParaRPr lang="en-US" sz="1400" dirty="0">
                        <a:solidFill>
                          <a:schemeClr val="tx1"/>
                        </a:solidFill>
                        <a:latin typeface="Futura-Bol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fr-FR" sz="1400" dirty="0">
                          <a:solidFill>
                            <a:schemeClr val="tx1"/>
                          </a:solidFill>
                          <a:latin typeface="Futura-Bold" pitchFamily="2" charset="0"/>
                        </a:rPr>
                        <a:t>Game Mechanics </a:t>
                      </a:r>
                      <a:endParaRPr lang="en-US" sz="1400" dirty="0">
                        <a:solidFill>
                          <a:schemeClr val="tx1"/>
                        </a:solidFill>
                        <a:latin typeface="Futura-Bol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fr-FR" sz="1400" dirty="0">
                          <a:solidFill>
                            <a:schemeClr val="tx1"/>
                          </a:solidFill>
                          <a:latin typeface="Futura-Bold" pitchFamily="2" charset="0"/>
                        </a:rPr>
                        <a:t>GM Details </a:t>
                      </a:r>
                      <a:endParaRPr lang="en-US" sz="1400" dirty="0">
                        <a:solidFill>
                          <a:schemeClr val="tx1"/>
                        </a:solidFill>
                        <a:latin typeface="Futura-Bol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fr-FR" sz="1400" dirty="0">
                          <a:solidFill>
                            <a:schemeClr val="tx1"/>
                          </a:solidFill>
                          <a:latin typeface="Futura-Bold" pitchFamily="2" charset="0"/>
                        </a:rPr>
                        <a:t>GM %age </a:t>
                      </a:r>
                      <a:endParaRPr lang="en-US" sz="1400" dirty="0">
                        <a:solidFill>
                          <a:schemeClr val="tx1"/>
                        </a:solidFill>
                        <a:latin typeface="Futura-Bol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fr-FR" sz="1400" dirty="0">
                          <a:solidFill>
                            <a:schemeClr val="tx1"/>
                          </a:solidFill>
                          <a:latin typeface="Futura-Bold" pitchFamily="2" charset="0"/>
                        </a:rPr>
                        <a:t>Références</a:t>
                      </a:r>
                      <a:endParaRPr lang="en-US" sz="1400" dirty="0">
                        <a:solidFill>
                          <a:schemeClr val="tx1"/>
                        </a:solidFill>
                        <a:latin typeface="Futura-Bol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505047"/>
                  </a:ext>
                </a:extLst>
              </a:tr>
              <a:tr h="293424">
                <a:tc rowSpan="5"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Futura-Bold" pitchFamily="2" charset="0"/>
                        </a:rPr>
                        <a:t>Interaction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rgbClr val="493300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Collecter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Collecter</a:t>
                      </a:r>
                      <a:r>
                        <a:rPr lang="en-US" sz="1200" dirty="0">
                          <a:solidFill>
                            <a:srgbClr val="493300"/>
                          </a:solidFill>
                          <a:latin typeface="Futura Lt BT" panose="020B0402020204020303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des </a:t>
                      </a:r>
                      <a:r>
                        <a:rPr lang="en-US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objets</a:t>
                      </a:r>
                      <a:r>
                        <a:rPr lang="en-US" sz="1200" dirty="0">
                          <a:solidFill>
                            <a:srgbClr val="493300"/>
                          </a:solidFill>
                          <a:latin typeface="Futura Lt BT" panose="020B0402020204020303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rgbClr val="493300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rgbClr val="493300"/>
                        </a:solidFill>
                        <a:latin typeface="Futura" panose="02020800000000000000" pitchFamily="18" charset="0"/>
                        <a:ea typeface="Futura" panose="02020800000000000000" pitchFamily="18" charset="0"/>
                        <a:cs typeface="Futura" panose="020208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178189"/>
                  </a:ext>
                </a:extLst>
              </a:tr>
              <a:tr h="29342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Utiliser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Utiliser</a:t>
                      </a:r>
                      <a:r>
                        <a:rPr lang="en-US" sz="1200" dirty="0">
                          <a:solidFill>
                            <a:srgbClr val="493300"/>
                          </a:solidFill>
                          <a:latin typeface="Futura Lt BT" panose="020B0402020204020303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des </a:t>
                      </a:r>
                      <a:r>
                        <a:rPr lang="en-US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indices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rgbClr val="493300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rgbClr val="493300"/>
                        </a:solidFill>
                        <a:latin typeface="Futura" panose="02020800000000000000" pitchFamily="18" charset="0"/>
                        <a:ea typeface="Futura" panose="02020800000000000000" pitchFamily="18" charset="0"/>
                        <a:cs typeface="Futura" panose="020208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527552"/>
                  </a:ext>
                </a:extLst>
              </a:tr>
              <a:tr h="293424">
                <a:tc vMerge="1">
                  <a:txBody>
                    <a:bodyPr/>
                    <a:lstStyle/>
                    <a:p>
                      <a:pPr lvl="0" algn="ctr"/>
                      <a:endParaRPr lang="en-US" sz="1600" dirty="0">
                        <a:solidFill>
                          <a:schemeClr val="tx1"/>
                        </a:solidFill>
                        <a:latin typeface="Futura-Bold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vl="0" algn="ctr"/>
                      <a:endParaRPr lang="en-US" sz="1600" dirty="0">
                        <a:solidFill>
                          <a:srgbClr val="493300"/>
                        </a:solidFill>
                        <a:latin typeface="Futura" panose="02020800000000000000" pitchFamily="18" charset="0"/>
                        <a:ea typeface="Futura" panose="02020800000000000000" pitchFamily="18" charset="0"/>
                        <a:cs typeface="Futura" panose="020208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Analyser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Analyser</a:t>
                      </a:r>
                      <a:r>
                        <a:rPr lang="en-US" sz="1200" dirty="0">
                          <a:solidFill>
                            <a:srgbClr val="493300"/>
                          </a:solidFill>
                          <a:latin typeface="Futura Lt BT" panose="020B0402020204020303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un </a:t>
                      </a:r>
                      <a:r>
                        <a:rPr lang="en-US" sz="1200" dirty="0" err="1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élément</a:t>
                      </a:r>
                      <a:endParaRPr lang="en-US" sz="1200" kern="1200" dirty="0">
                        <a:solidFill>
                          <a:srgbClr val="493300"/>
                        </a:solidFill>
                        <a:latin typeface="Futura Hv BT" panose="020B0702020204020204" pitchFamily="34" charset="0"/>
                        <a:ea typeface="Futura" panose="02020800000000000000" pitchFamily="18" charset="0"/>
                        <a:cs typeface="Futura" panose="020208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rgbClr val="493300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rgbClr val="493300"/>
                        </a:solidFill>
                        <a:latin typeface="Futura" panose="02020800000000000000" pitchFamily="18" charset="0"/>
                        <a:ea typeface="Futura" panose="02020800000000000000" pitchFamily="18" charset="0"/>
                        <a:cs typeface="Futura" panose="020208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378673"/>
                  </a:ext>
                </a:extLst>
              </a:tr>
              <a:tr h="416486">
                <a:tc vMerge="1">
                  <a:txBody>
                    <a:bodyPr/>
                    <a:lstStyle/>
                    <a:p>
                      <a:pPr lvl="0" algn="ctr"/>
                      <a:endParaRPr lang="en-US" sz="1600" dirty="0">
                        <a:solidFill>
                          <a:schemeClr val="tx1"/>
                        </a:solidFill>
                        <a:latin typeface="Futura-Bold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vl="0" algn="ctr"/>
                      <a:endParaRPr lang="en-US" sz="1600" dirty="0">
                        <a:solidFill>
                          <a:srgbClr val="493300"/>
                        </a:solidFill>
                        <a:latin typeface="Futura" panose="02020800000000000000" pitchFamily="18" charset="0"/>
                        <a:ea typeface="Futura" panose="02020800000000000000" pitchFamily="18" charset="0"/>
                        <a:cs typeface="Futura" panose="020208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Lier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Lier</a:t>
                      </a:r>
                      <a:r>
                        <a:rPr lang="en-US" sz="1200" dirty="0">
                          <a:solidFill>
                            <a:srgbClr val="493300"/>
                          </a:solidFill>
                          <a:latin typeface="Futura Lt BT" panose="020B0402020204020303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les Objets/ Indices / pieces </a:t>
                      </a:r>
                      <a:r>
                        <a:rPr lang="en-US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entre</a:t>
                      </a:r>
                      <a:r>
                        <a:rPr lang="en-US" sz="1200" dirty="0">
                          <a:solidFill>
                            <a:srgbClr val="493300"/>
                          </a:solidFill>
                          <a:latin typeface="Futura Lt BT" panose="020B0402020204020303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</a:t>
                      </a:r>
                      <a:r>
                        <a:rPr lang="en-US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eux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rgbClr val="493300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rgbClr val="493300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Sherlock </a:t>
                      </a:r>
                      <a:r>
                        <a:rPr lang="en-US" sz="1400" dirty="0" err="1">
                          <a:solidFill>
                            <a:srgbClr val="493300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holmes</a:t>
                      </a:r>
                      <a:r>
                        <a:rPr lang="en-US" sz="1400" dirty="0">
                          <a:solidFill>
                            <a:srgbClr val="493300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The devil’s daughter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129349"/>
                  </a:ext>
                </a:extLst>
              </a:tr>
              <a:tr h="338096">
                <a:tc vMerge="1">
                  <a:txBody>
                    <a:bodyPr/>
                    <a:lstStyle/>
                    <a:p>
                      <a:pPr lvl="0" algn="ctr"/>
                      <a:endParaRPr lang="en-US" sz="1600" dirty="0">
                        <a:solidFill>
                          <a:schemeClr val="tx1"/>
                        </a:solidFill>
                        <a:latin typeface="Futura-Bold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vl="0" algn="ctr"/>
                      <a:endParaRPr lang="en-US" sz="1600" dirty="0">
                        <a:solidFill>
                          <a:srgbClr val="493300"/>
                        </a:solidFill>
                        <a:latin typeface="Futura" panose="02020800000000000000" pitchFamily="18" charset="0"/>
                        <a:ea typeface="Futura" panose="02020800000000000000" pitchFamily="18" charset="0"/>
                        <a:cs typeface="Futura" panose="020208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Ecrire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Prise </a:t>
                      </a:r>
                      <a:r>
                        <a:rPr lang="en-US" sz="1200" kern="1200" dirty="0">
                          <a:solidFill>
                            <a:srgbClr val="493300"/>
                          </a:solidFill>
                          <a:latin typeface="Futura Lt BT" panose="020B0402020204020303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des</a:t>
                      </a:r>
                      <a:r>
                        <a:rPr lang="en-US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notes</a:t>
                      </a:r>
                      <a:r>
                        <a:rPr lang="en-US" sz="1200" kern="1200" dirty="0">
                          <a:solidFill>
                            <a:srgbClr val="493300"/>
                          </a:solidFill>
                          <a:latin typeface="Futura Lt BT" panose="020B0402020204020303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(automatique) dans le</a:t>
                      </a:r>
                      <a:r>
                        <a:rPr lang="en-US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calepin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rgbClr val="493300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vl="0" algn="ctr"/>
                      <a:endParaRPr lang="en-US" sz="1400" dirty="0">
                        <a:solidFill>
                          <a:srgbClr val="493300"/>
                        </a:solidFill>
                        <a:latin typeface="Futura" panose="02020800000000000000" pitchFamily="18" charset="0"/>
                        <a:ea typeface="Futura" panose="02020800000000000000" pitchFamily="18" charset="0"/>
                        <a:cs typeface="Futura" panose="020208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135135"/>
                  </a:ext>
                </a:extLst>
              </a:tr>
              <a:tr h="320099">
                <a:tc rowSpan="3"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Futura-Bold" pitchFamily="2" charset="0"/>
                        </a:rPr>
                        <a:t>Puzzle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493300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Résoudre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Terminer</a:t>
                      </a:r>
                      <a:r>
                        <a:rPr lang="fr-FR" sz="1200" dirty="0">
                          <a:solidFill>
                            <a:srgbClr val="493300"/>
                          </a:solidFill>
                          <a:latin typeface="Futura Lt BT" panose="020B0402020204020303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une </a:t>
                      </a:r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énigme</a:t>
                      </a:r>
                      <a:r>
                        <a:rPr lang="fr-FR" sz="1200" dirty="0">
                          <a:solidFill>
                            <a:srgbClr val="493300"/>
                          </a:solidFill>
                          <a:latin typeface="Futura Lt BT" panose="020B0402020204020303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/ </a:t>
                      </a:r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Casse-têtes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rgbClr val="493300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>
                        <a:solidFill>
                          <a:srgbClr val="493300"/>
                        </a:solidFill>
                        <a:latin typeface="Futura" panose="02020800000000000000" pitchFamily="18" charset="0"/>
                        <a:ea typeface="Futura" panose="02020800000000000000" pitchFamily="18" charset="0"/>
                        <a:cs typeface="Futura" panose="020208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818951"/>
                  </a:ext>
                </a:extLst>
              </a:tr>
              <a:tr h="45347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Manipuler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Manipuler</a:t>
                      </a:r>
                      <a:r>
                        <a:rPr lang="fr-FR" sz="1200" dirty="0">
                          <a:solidFill>
                            <a:srgbClr val="493300"/>
                          </a:solidFill>
                          <a:latin typeface="Futura Lt BT" panose="020B0402020204020303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dans </a:t>
                      </a:r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n’importe</a:t>
                      </a:r>
                      <a:r>
                        <a:rPr lang="fr-FR" sz="1200" dirty="0">
                          <a:solidFill>
                            <a:srgbClr val="493300"/>
                          </a:solidFill>
                          <a:latin typeface="Futura Lt BT" panose="020B0402020204020303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quel </a:t>
                      </a:r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sens</a:t>
                      </a:r>
                      <a:r>
                        <a:rPr lang="fr-FR" sz="1200" dirty="0">
                          <a:solidFill>
                            <a:srgbClr val="493300"/>
                          </a:solidFill>
                          <a:latin typeface="Futura Lt BT" panose="020B0402020204020303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les </a:t>
                      </a:r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objets / puzzle/ indice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rgbClr val="493300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rgbClr val="493300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The room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688553"/>
                  </a:ext>
                </a:extLst>
              </a:tr>
              <a:tr h="405668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Associer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Associer</a:t>
                      </a:r>
                      <a:r>
                        <a:rPr lang="fr-FR" sz="1200" dirty="0">
                          <a:solidFill>
                            <a:srgbClr val="493300"/>
                          </a:solidFill>
                          <a:latin typeface="Futura Lt BT" panose="020B0402020204020303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puzzle </a:t>
                      </a:r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entre</a:t>
                      </a:r>
                      <a:r>
                        <a:rPr lang="fr-FR" sz="1200" dirty="0">
                          <a:solidFill>
                            <a:srgbClr val="493300"/>
                          </a:solidFill>
                          <a:latin typeface="Futura Lt BT" panose="020B0402020204020303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</a:t>
                      </a:r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eux</a:t>
                      </a:r>
                      <a:r>
                        <a:rPr lang="fr-FR" sz="1200" dirty="0">
                          <a:solidFill>
                            <a:srgbClr val="493300"/>
                          </a:solidFill>
                          <a:latin typeface="Futura Lt BT" panose="020B0402020204020303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pour en résoudre un plus grand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rgbClr val="493300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sz="1400" dirty="0">
                        <a:solidFill>
                          <a:srgbClr val="493300"/>
                        </a:solidFill>
                        <a:latin typeface="Futura" panose="02020800000000000000" pitchFamily="18" charset="0"/>
                        <a:ea typeface="Futura" panose="02020800000000000000" pitchFamily="18" charset="0"/>
                        <a:cs typeface="Futura" panose="020208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970308"/>
                  </a:ext>
                </a:extLst>
              </a:tr>
              <a:tr h="454645">
                <a:tc rowSpan="2">
                  <a:txBody>
                    <a:bodyPr/>
                    <a:lstStyle/>
                    <a:p>
                      <a:pPr lvl="0"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Futura-Bold" pitchFamily="2" charset="0"/>
                        </a:rPr>
                        <a:t>Exploration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rgbClr val="493300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Observer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Observer</a:t>
                      </a:r>
                      <a:r>
                        <a:rPr lang="fr-FR" sz="1200" dirty="0">
                          <a:solidFill>
                            <a:srgbClr val="493300"/>
                          </a:solidFill>
                          <a:latin typeface="Futura Lt BT" panose="020B0402020204020303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</a:t>
                      </a:r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l’environnement</a:t>
                      </a:r>
                      <a:r>
                        <a:rPr lang="fr-FR" sz="1200" dirty="0">
                          <a:solidFill>
                            <a:srgbClr val="493300"/>
                          </a:solidFill>
                          <a:latin typeface="Futura Lt BT" panose="020B0402020204020303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pour trouver les </a:t>
                      </a:r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indices</a:t>
                      </a:r>
                      <a:r>
                        <a:rPr lang="fr-FR" sz="1200" dirty="0">
                          <a:solidFill>
                            <a:srgbClr val="493300"/>
                          </a:solidFill>
                          <a:latin typeface="Futura Lt BT" panose="020B0402020204020303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nécessaires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rgbClr val="493300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rgbClr val="BD1522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The </a:t>
                      </a:r>
                      <a:r>
                        <a:rPr lang="fr-FR" sz="1400" dirty="0" err="1">
                          <a:solidFill>
                            <a:srgbClr val="BD1522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witcher</a:t>
                      </a:r>
                      <a:r>
                        <a:rPr lang="fr-FR" sz="1400" dirty="0">
                          <a:solidFill>
                            <a:srgbClr val="BD1522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III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54701"/>
                  </a:ext>
                </a:extLst>
              </a:tr>
              <a:tr h="408498">
                <a:tc vMerge="1">
                  <a:txBody>
                    <a:bodyPr/>
                    <a:lstStyle/>
                    <a:p>
                      <a:pPr lvl="0" algn="ctr"/>
                      <a:endParaRPr lang="en-US" sz="1600" dirty="0">
                        <a:solidFill>
                          <a:schemeClr val="tx1"/>
                        </a:solidFill>
                        <a:latin typeface="Futura-Bold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rgbClr val="493300"/>
                        </a:solidFill>
                        <a:latin typeface="Futura" panose="02020800000000000000" pitchFamily="18" charset="0"/>
                        <a:ea typeface="Futura" panose="02020800000000000000" pitchFamily="18" charset="0"/>
                        <a:cs typeface="Futura" panose="020208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Trouver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Trouver</a:t>
                      </a:r>
                      <a:r>
                        <a:rPr lang="fr-FR" sz="1200" dirty="0">
                          <a:solidFill>
                            <a:srgbClr val="493300"/>
                          </a:solidFill>
                          <a:latin typeface="Futura Lt BT" panose="020B0402020204020303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les </a:t>
                      </a:r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casse-têtes</a:t>
                      </a:r>
                      <a:r>
                        <a:rPr lang="fr-FR" sz="1200" dirty="0">
                          <a:solidFill>
                            <a:srgbClr val="493300"/>
                          </a:solidFill>
                          <a:latin typeface="Futura Lt BT" panose="020B0402020204020303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et </a:t>
                      </a:r>
                      <a:r>
                        <a:rPr lang="fr-FR" sz="1200" kern="1200" dirty="0">
                          <a:solidFill>
                            <a:srgbClr val="493300"/>
                          </a:solidFill>
                          <a:latin typeface="Futura Hv BT" panose="020B0702020204020204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énigmes</a:t>
                      </a:r>
                      <a:r>
                        <a:rPr lang="fr-FR" sz="1200" dirty="0">
                          <a:solidFill>
                            <a:srgbClr val="493300"/>
                          </a:solidFill>
                          <a:latin typeface="Futura Lt BT" panose="020B0402020204020303" pitchFamily="34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 à résoudre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rgbClr val="493300"/>
                          </a:solidFill>
                          <a:latin typeface="Futura" panose="02020800000000000000" pitchFamily="18" charset="0"/>
                          <a:ea typeface="Futura" panose="02020800000000000000" pitchFamily="18" charset="0"/>
                          <a:cs typeface="Futura" panose="02020800000000000000" pitchFamily="18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>
                        <a:solidFill>
                          <a:srgbClr val="493300"/>
                        </a:solidFill>
                        <a:latin typeface="Futura" panose="02020800000000000000" pitchFamily="18" charset="0"/>
                        <a:ea typeface="Futura" panose="02020800000000000000" pitchFamily="18" charset="0"/>
                        <a:cs typeface="Futura" panose="02020800000000000000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72522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49B103E-BDE1-1C71-C31F-AA7C44B8C1B2}"/>
              </a:ext>
            </a:extLst>
          </p:cNvPr>
          <p:cNvSpPr/>
          <p:nvPr/>
        </p:nvSpPr>
        <p:spPr>
          <a:xfrm rot="19260960">
            <a:off x="10202769" y="5954767"/>
            <a:ext cx="2724696" cy="74181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2033BF-F4F7-B049-86DB-7502DB49B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81064"/>
            <a:ext cx="4114800" cy="365125"/>
          </a:xfrm>
        </p:spPr>
        <p:txBody>
          <a:bodyPr/>
          <a:lstStyle/>
          <a:p>
            <a:r>
              <a:rPr lang="en-US" dirty="0" err="1"/>
              <a:t>Workshop_Unreal_Aventure_Game_Group_G</a:t>
            </a:r>
            <a:endParaRPr lang="fr-F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18900DB-F618-EB23-1F26-5E3FCF46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16D0-358C-4E15-9E50-D40552CCE6EF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385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A5D10711-B6A6-6472-69FF-A3383268799F}"/>
              </a:ext>
            </a:extLst>
          </p:cNvPr>
          <p:cNvGrpSpPr/>
          <p:nvPr/>
        </p:nvGrpSpPr>
        <p:grpSpPr>
          <a:xfrm>
            <a:off x="3928916" y="2559038"/>
            <a:ext cx="4334168" cy="2949641"/>
            <a:chOff x="3740961" y="2559037"/>
            <a:chExt cx="4334168" cy="29496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5AC569E-3538-F701-B43B-AEA2FC4F5A17}"/>
                </a:ext>
              </a:extLst>
            </p:cNvPr>
            <p:cNvSpPr/>
            <p:nvPr/>
          </p:nvSpPr>
          <p:spPr>
            <a:xfrm>
              <a:off x="5531954" y="3580709"/>
              <a:ext cx="914400" cy="86819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65DE75-2109-AF06-73A7-77F6E4D53C4D}"/>
                </a:ext>
              </a:extLst>
            </p:cNvPr>
            <p:cNvSpPr/>
            <p:nvPr/>
          </p:nvSpPr>
          <p:spPr>
            <a:xfrm>
              <a:off x="3740961" y="3580709"/>
              <a:ext cx="914400" cy="868198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3783AE-5685-4768-BA6D-5A4403A9B02D}"/>
                </a:ext>
              </a:extLst>
            </p:cNvPr>
            <p:cNvSpPr/>
            <p:nvPr/>
          </p:nvSpPr>
          <p:spPr>
            <a:xfrm>
              <a:off x="7160729" y="4640480"/>
              <a:ext cx="914400" cy="868198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EB0032-04F8-FB26-FEE6-F6D00CF64E8E}"/>
                </a:ext>
              </a:extLst>
            </p:cNvPr>
            <p:cNvSpPr/>
            <p:nvPr/>
          </p:nvSpPr>
          <p:spPr>
            <a:xfrm>
              <a:off x="7160729" y="2559038"/>
              <a:ext cx="914400" cy="868198"/>
            </a:xfrm>
            <a:prstGeom prst="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C8DB9F8-3A5F-7FA2-F96D-69D9D572DDC5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>
              <a:off x="4655361" y="4014808"/>
              <a:ext cx="876593" cy="0"/>
            </a:xfrm>
            <a:prstGeom prst="straightConnector1">
              <a:avLst/>
            </a:prstGeom>
            <a:ln w="63500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68FA4025-26C7-1FE0-3008-2F91AAF6E6E5}"/>
                </a:ext>
              </a:extLst>
            </p:cNvPr>
            <p:cNvCxnSpPr>
              <a:stCxn id="4" idx="0"/>
              <a:endCxn id="13" idx="1"/>
            </p:cNvCxnSpPr>
            <p:nvPr/>
          </p:nvCxnSpPr>
          <p:spPr>
            <a:xfrm rot="5400000" flipH="1" flipV="1">
              <a:off x="6281155" y="2701136"/>
              <a:ext cx="587572" cy="1171575"/>
            </a:xfrm>
            <a:prstGeom prst="bentConnector2">
              <a:avLst/>
            </a:prstGeom>
            <a:ln w="63500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CBD52155-9641-1F9B-7F20-8275044FDB21}"/>
                </a:ext>
              </a:extLst>
            </p:cNvPr>
            <p:cNvCxnSpPr>
              <a:cxnSpLocks/>
              <a:stCxn id="4" idx="2"/>
              <a:endCxn id="11" idx="1"/>
            </p:cNvCxnSpPr>
            <p:nvPr/>
          </p:nvCxnSpPr>
          <p:spPr>
            <a:xfrm rot="16200000" flipH="1">
              <a:off x="6262105" y="4175955"/>
              <a:ext cx="625672" cy="1171575"/>
            </a:xfrm>
            <a:prstGeom prst="bentConnector2">
              <a:avLst/>
            </a:prstGeom>
            <a:ln w="63500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263FFE3-8F5A-6A0F-5E51-FFCCEE6AA04A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V="1">
              <a:off x="7617929" y="3427236"/>
              <a:ext cx="0" cy="1213244"/>
            </a:xfrm>
            <a:prstGeom prst="straightConnector1">
              <a:avLst/>
            </a:prstGeom>
            <a:ln w="63500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856A958F-AC2B-D9D2-0C91-7385E5174A08}"/>
                </a:ext>
              </a:extLst>
            </p:cNvPr>
            <p:cNvCxnSpPr>
              <a:cxnSpLocks/>
              <a:stCxn id="13" idx="0"/>
              <a:endCxn id="6" idx="0"/>
            </p:cNvCxnSpPr>
            <p:nvPr/>
          </p:nvCxnSpPr>
          <p:spPr>
            <a:xfrm rot="16200000" flipH="1" flipV="1">
              <a:off x="5397209" y="1359989"/>
              <a:ext cx="1021671" cy="3419768"/>
            </a:xfrm>
            <a:prstGeom prst="bentConnector3">
              <a:avLst>
                <a:gd name="adj1" fmla="val -22375"/>
              </a:avLst>
            </a:prstGeom>
            <a:ln w="63500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FB2F2BB2-BCF8-414B-C608-40F117FD30F2}"/>
                </a:ext>
              </a:extLst>
            </p:cNvPr>
            <p:cNvCxnSpPr>
              <a:cxnSpLocks/>
              <a:stCxn id="11" idx="2"/>
              <a:endCxn id="6" idx="2"/>
            </p:cNvCxnSpPr>
            <p:nvPr/>
          </p:nvCxnSpPr>
          <p:spPr>
            <a:xfrm rot="5400000" flipH="1">
              <a:off x="5378159" y="3268909"/>
              <a:ext cx="1059771" cy="3419768"/>
            </a:xfrm>
            <a:prstGeom prst="bentConnector3">
              <a:avLst>
                <a:gd name="adj1" fmla="val -21571"/>
              </a:avLst>
            </a:prstGeom>
            <a:ln w="63500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4E351BC5-C59C-3125-4591-31967857407A}"/>
              </a:ext>
            </a:extLst>
          </p:cNvPr>
          <p:cNvSpPr/>
          <p:nvPr/>
        </p:nvSpPr>
        <p:spPr>
          <a:xfrm rot="21066374">
            <a:off x="-1141462" y="216575"/>
            <a:ext cx="13922702" cy="59998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34845ED-8E11-793E-9086-C2BC050AA48E}"/>
              </a:ext>
            </a:extLst>
          </p:cNvPr>
          <p:cNvSpPr/>
          <p:nvPr/>
        </p:nvSpPr>
        <p:spPr>
          <a:xfrm>
            <a:off x="-1141462" y="273945"/>
            <a:ext cx="13922702" cy="74181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631A2-CE73-0444-5E48-6CF0B0A90697}"/>
              </a:ext>
            </a:extLst>
          </p:cNvPr>
          <p:cNvSpPr txBox="1"/>
          <p:nvPr/>
        </p:nvSpPr>
        <p:spPr>
          <a:xfrm>
            <a:off x="738580" y="260130"/>
            <a:ext cx="930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Snap ITC" panose="04040A07060A02020202" pitchFamily="82" charset="0"/>
              </a:rPr>
              <a:t>GAMELOOP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31E95A5-EBC3-2802-5CB2-80D4A06BF0BF}"/>
              </a:ext>
            </a:extLst>
          </p:cNvPr>
          <p:cNvSpPr/>
          <p:nvPr/>
        </p:nvSpPr>
        <p:spPr>
          <a:xfrm rot="19260960">
            <a:off x="10202769" y="5954767"/>
            <a:ext cx="2724696" cy="74181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Footer Placeholder 51">
            <a:extLst>
              <a:ext uri="{FF2B5EF4-FFF2-40B4-BE49-F238E27FC236}">
                <a16:creationId xmlns:a16="http://schemas.microsoft.com/office/drawing/2014/main" id="{C5ACBC89-E200-E42A-8336-8D9936AE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Workshop_Unreal_Aventure_Game_Group_G</a:t>
            </a:r>
            <a:endParaRPr lang="fr-FR" dirty="0"/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2AFE8706-70FD-683C-6F9E-08089ED8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16D0-358C-4E15-9E50-D40552CCE6EF}" type="slidenum">
              <a:rPr lang="fr-FR" smtClean="0"/>
              <a:t>7</a:t>
            </a:fld>
            <a:endParaRPr lang="fr-F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cary Black Cat">
                <a:extLst>
                  <a:ext uri="{FF2B5EF4-FFF2-40B4-BE49-F238E27FC236}">
                    <a16:creationId xmlns:a16="http://schemas.microsoft.com/office/drawing/2014/main" id="{4A2B2EA7-D78E-2EFC-0311-F69A54F221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3753253"/>
                  </p:ext>
                </p:extLst>
              </p:nvPr>
            </p:nvGraphicFramePr>
            <p:xfrm>
              <a:off x="312599" y="2856296"/>
              <a:ext cx="3140213" cy="4225016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140213" cy="4225016"/>
                    </a:xfrm>
                    <a:prstGeom prst="rect">
                      <a:avLst/>
                    </a:prstGeom>
                  </am3d:spPr>
                  <am3d:camera>
                    <am3d:pos x="0" y="0" z="643517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09575" d="1000000"/>
                    <am3d:preTrans dx="0" dy="-18000000" dz="-319956"/>
                    <am3d:scale>
                      <am3d:sx n="1000000" d="1000000"/>
                      <am3d:sy n="1000000" d="1000000"/>
                      <am3d:sz n="1000000" d="1000000"/>
                    </am3d:scale>
                    <am3d:rot ax="-703760" ay="1751525" az="-346942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3669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cary Black Cat">
                <a:extLst>
                  <a:ext uri="{FF2B5EF4-FFF2-40B4-BE49-F238E27FC236}">
                    <a16:creationId xmlns:a16="http://schemas.microsoft.com/office/drawing/2014/main" id="{4A2B2EA7-D78E-2EFC-0311-F69A54F221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2599" y="2856296"/>
                <a:ext cx="3140213" cy="42250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860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65E7704-502D-8A49-DC60-9921EEF34626}"/>
              </a:ext>
            </a:extLst>
          </p:cNvPr>
          <p:cNvSpPr txBox="1"/>
          <p:nvPr/>
        </p:nvSpPr>
        <p:spPr>
          <a:xfrm>
            <a:off x="1273497" y="3069874"/>
            <a:ext cx="47625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76325" indent="-1076325"/>
            <a:r>
              <a:rPr lang="fr-FR" dirty="0"/>
              <a:t>	</a:t>
            </a:r>
            <a:r>
              <a:rPr lang="fr-FR" sz="2400" dirty="0">
                <a:latin typeface="Snap ITC" panose="04040A07060A02020202" pitchFamily="82" charset="0"/>
              </a:rPr>
              <a:t>Explorer: </a:t>
            </a:r>
          </a:p>
          <a:p>
            <a:pPr marL="1076325" indent="-1076325"/>
            <a:r>
              <a:rPr lang="fr-FR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	Le joueur se doit d’explorer son environnement pour trouver des indices.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AC569E-3538-F701-B43B-AEA2FC4F5A17}"/>
              </a:ext>
            </a:extLst>
          </p:cNvPr>
          <p:cNvSpPr/>
          <p:nvPr/>
        </p:nvSpPr>
        <p:spPr>
          <a:xfrm>
            <a:off x="8375328" y="3587048"/>
            <a:ext cx="914400" cy="868198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3783AE-5685-4768-BA6D-5A4403A9B02D}"/>
              </a:ext>
            </a:extLst>
          </p:cNvPr>
          <p:cNvSpPr/>
          <p:nvPr/>
        </p:nvSpPr>
        <p:spPr>
          <a:xfrm>
            <a:off x="10004103" y="4646819"/>
            <a:ext cx="914400" cy="868198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B0032-04F8-FB26-FEE6-F6D00CF64E8E}"/>
              </a:ext>
            </a:extLst>
          </p:cNvPr>
          <p:cNvSpPr/>
          <p:nvPr/>
        </p:nvSpPr>
        <p:spPr>
          <a:xfrm>
            <a:off x="10004103" y="2565377"/>
            <a:ext cx="914400" cy="868198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8DB9F8-3A5F-7FA2-F96D-69D9D572DDC5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498735" y="4021147"/>
            <a:ext cx="876593" cy="0"/>
          </a:xfrm>
          <a:prstGeom prst="straightConnector1">
            <a:avLst/>
          </a:prstGeom>
          <a:ln w="635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8FA4025-26C7-1FE0-3008-2F91AAF6E6E5}"/>
              </a:ext>
            </a:extLst>
          </p:cNvPr>
          <p:cNvCxnSpPr>
            <a:stCxn id="4" idx="0"/>
            <a:endCxn id="13" idx="1"/>
          </p:cNvCxnSpPr>
          <p:nvPr/>
        </p:nvCxnSpPr>
        <p:spPr>
          <a:xfrm rot="5400000" flipH="1" flipV="1">
            <a:off x="9124529" y="2707475"/>
            <a:ext cx="587572" cy="1171575"/>
          </a:xfrm>
          <a:prstGeom prst="bentConnector2">
            <a:avLst/>
          </a:prstGeom>
          <a:ln w="635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BD52155-9641-1F9B-7F20-8275044FDB21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 rot="16200000" flipH="1">
            <a:off x="9105479" y="4182294"/>
            <a:ext cx="625672" cy="1171575"/>
          </a:xfrm>
          <a:prstGeom prst="bentConnector2">
            <a:avLst/>
          </a:prstGeom>
          <a:ln w="635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63FFE3-8F5A-6A0F-5E51-FFCCEE6AA04A}"/>
              </a:ext>
            </a:extLst>
          </p:cNvPr>
          <p:cNvCxnSpPr>
            <a:cxnSpLocks/>
            <a:stCxn id="11" idx="0"/>
            <a:endCxn id="13" idx="2"/>
          </p:cNvCxnSpPr>
          <p:nvPr/>
        </p:nvCxnSpPr>
        <p:spPr>
          <a:xfrm flipV="1">
            <a:off x="10461303" y="3433575"/>
            <a:ext cx="0" cy="1213244"/>
          </a:xfrm>
          <a:prstGeom prst="straightConnector1">
            <a:avLst/>
          </a:prstGeom>
          <a:ln w="635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56A958F-AC2B-D9D2-0C91-7385E5174A08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H="1" flipV="1">
            <a:off x="8240583" y="1366328"/>
            <a:ext cx="1021671" cy="3419768"/>
          </a:xfrm>
          <a:prstGeom prst="bentConnector3">
            <a:avLst>
              <a:gd name="adj1" fmla="val -22375"/>
            </a:avLst>
          </a:prstGeom>
          <a:ln w="635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FB2F2BB2-BCF8-414B-C608-40F117FD30F2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 flipH="1">
            <a:off x="8221533" y="3275248"/>
            <a:ext cx="1059771" cy="3419768"/>
          </a:xfrm>
          <a:prstGeom prst="bentConnector3">
            <a:avLst>
              <a:gd name="adj1" fmla="val -21571"/>
            </a:avLst>
          </a:prstGeom>
          <a:ln w="635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D054FE3-1B42-AF5D-07F1-2C3B9546C500}"/>
              </a:ext>
            </a:extLst>
          </p:cNvPr>
          <p:cNvSpPr/>
          <p:nvPr/>
        </p:nvSpPr>
        <p:spPr>
          <a:xfrm>
            <a:off x="963578" y="3148446"/>
            <a:ext cx="1216215" cy="1094662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0AAEC-34F9-C0BB-CA53-0508AC145E50}"/>
              </a:ext>
            </a:extLst>
          </p:cNvPr>
          <p:cNvSpPr/>
          <p:nvPr/>
        </p:nvSpPr>
        <p:spPr>
          <a:xfrm rot="21066374">
            <a:off x="-1141462" y="216575"/>
            <a:ext cx="13922702" cy="59998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E00B1D-1567-CB7D-8D5F-B0C4F60B75BB}"/>
              </a:ext>
            </a:extLst>
          </p:cNvPr>
          <p:cNvSpPr/>
          <p:nvPr/>
        </p:nvSpPr>
        <p:spPr>
          <a:xfrm>
            <a:off x="-1141462" y="273945"/>
            <a:ext cx="13922702" cy="74181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C876B5-C4AA-BC52-CE70-818E7BBF78C3}"/>
              </a:ext>
            </a:extLst>
          </p:cNvPr>
          <p:cNvSpPr txBox="1"/>
          <p:nvPr/>
        </p:nvSpPr>
        <p:spPr>
          <a:xfrm>
            <a:off x="738580" y="260130"/>
            <a:ext cx="930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Snap ITC" panose="04040A07060A02020202" pitchFamily="82" charset="0"/>
              </a:rPr>
              <a:t>GAMELOOP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9C5865-5E13-0DB7-F7AC-425DD4966552}"/>
              </a:ext>
            </a:extLst>
          </p:cNvPr>
          <p:cNvSpPr/>
          <p:nvPr/>
        </p:nvSpPr>
        <p:spPr>
          <a:xfrm rot="19260960">
            <a:off x="10202769" y="5954767"/>
            <a:ext cx="2724696" cy="74181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DCB7C4C6-755B-2B16-0CA9-333B9000D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Workshop_Unreal_Aventure_Game_Group_G</a:t>
            </a:r>
            <a:endParaRPr lang="fr-FR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E590797F-ABC9-79F1-8549-3230EC958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16D0-358C-4E15-9E50-D40552CCE6EF}" type="slidenum">
              <a:rPr lang="fr-FR" smtClean="0"/>
              <a:t>8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8EE123-3BE8-27A2-C05C-77BE20DB36F1}"/>
              </a:ext>
            </a:extLst>
          </p:cNvPr>
          <p:cNvSpPr/>
          <p:nvPr/>
        </p:nvSpPr>
        <p:spPr>
          <a:xfrm>
            <a:off x="6603239" y="3573615"/>
            <a:ext cx="914400" cy="868198"/>
          </a:xfrm>
          <a:prstGeom prst="rect">
            <a:avLst/>
          </a:prstGeom>
          <a:noFill/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5145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5EFFF3-61FD-98AA-505A-E1DF0A449033}"/>
              </a:ext>
            </a:extLst>
          </p:cNvPr>
          <p:cNvGrpSpPr/>
          <p:nvPr/>
        </p:nvGrpSpPr>
        <p:grpSpPr>
          <a:xfrm>
            <a:off x="1243911" y="2938193"/>
            <a:ext cx="4334168" cy="2949641"/>
            <a:chOff x="738580" y="2938193"/>
            <a:chExt cx="4334168" cy="294964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65DE75-2109-AF06-73A7-77F6E4D53C4D}"/>
                </a:ext>
              </a:extLst>
            </p:cNvPr>
            <p:cNvSpPr/>
            <p:nvPr/>
          </p:nvSpPr>
          <p:spPr>
            <a:xfrm>
              <a:off x="738580" y="3959865"/>
              <a:ext cx="914400" cy="86819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3783AE-5685-4768-BA6D-5A4403A9B02D}"/>
                </a:ext>
              </a:extLst>
            </p:cNvPr>
            <p:cNvSpPr/>
            <p:nvPr/>
          </p:nvSpPr>
          <p:spPr>
            <a:xfrm>
              <a:off x="4158348" y="5019636"/>
              <a:ext cx="914400" cy="868198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EB0032-04F8-FB26-FEE6-F6D00CF64E8E}"/>
                </a:ext>
              </a:extLst>
            </p:cNvPr>
            <p:cNvSpPr/>
            <p:nvPr/>
          </p:nvSpPr>
          <p:spPr>
            <a:xfrm>
              <a:off x="4158348" y="2938194"/>
              <a:ext cx="914400" cy="868198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w="762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C8DB9F8-3A5F-7FA2-F96D-69D9D572DDC5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1652980" y="4393964"/>
              <a:ext cx="876593" cy="0"/>
            </a:xfrm>
            <a:prstGeom prst="straightConnector1">
              <a:avLst/>
            </a:prstGeom>
            <a:ln w="63500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68FA4025-26C7-1FE0-3008-2F91AAF6E6E5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rot="5400000" flipH="1" flipV="1">
              <a:off x="3278774" y="3080292"/>
              <a:ext cx="587572" cy="1171575"/>
            </a:xfrm>
            <a:prstGeom prst="bentConnector2">
              <a:avLst/>
            </a:prstGeom>
            <a:ln w="63500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CBD52155-9641-1F9B-7F20-8275044FDB21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16200000" flipH="1">
              <a:off x="3259724" y="4555111"/>
              <a:ext cx="625672" cy="1171575"/>
            </a:xfrm>
            <a:prstGeom prst="bentConnector2">
              <a:avLst/>
            </a:prstGeom>
            <a:ln w="63500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263FFE3-8F5A-6A0F-5E51-FFCCEE6AA04A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V="1">
              <a:off x="4615548" y="3806392"/>
              <a:ext cx="0" cy="1213244"/>
            </a:xfrm>
            <a:prstGeom prst="straightConnector1">
              <a:avLst/>
            </a:prstGeom>
            <a:ln w="63500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856A958F-AC2B-D9D2-0C91-7385E5174A08}"/>
                </a:ext>
              </a:extLst>
            </p:cNvPr>
            <p:cNvCxnSpPr>
              <a:cxnSpLocks/>
              <a:stCxn id="13" idx="0"/>
              <a:endCxn id="6" idx="0"/>
            </p:cNvCxnSpPr>
            <p:nvPr/>
          </p:nvCxnSpPr>
          <p:spPr>
            <a:xfrm rot="16200000" flipH="1" flipV="1">
              <a:off x="2394828" y="1739145"/>
              <a:ext cx="1021671" cy="3419768"/>
            </a:xfrm>
            <a:prstGeom prst="bentConnector3">
              <a:avLst>
                <a:gd name="adj1" fmla="val -22375"/>
              </a:avLst>
            </a:prstGeom>
            <a:ln w="63500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FB2F2BB2-BCF8-414B-C608-40F117FD30F2}"/>
                </a:ext>
              </a:extLst>
            </p:cNvPr>
            <p:cNvCxnSpPr>
              <a:cxnSpLocks/>
              <a:stCxn id="11" idx="2"/>
              <a:endCxn id="6" idx="2"/>
            </p:cNvCxnSpPr>
            <p:nvPr/>
          </p:nvCxnSpPr>
          <p:spPr>
            <a:xfrm rot="5400000" flipH="1">
              <a:off x="2375778" y="3648065"/>
              <a:ext cx="1059771" cy="3419768"/>
            </a:xfrm>
            <a:prstGeom prst="bentConnector3">
              <a:avLst>
                <a:gd name="adj1" fmla="val -21571"/>
              </a:avLst>
            </a:prstGeom>
            <a:ln w="63500" cmpd="dbl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E3A1585-87DC-039E-5130-8AA254A6409E}"/>
              </a:ext>
            </a:extLst>
          </p:cNvPr>
          <p:cNvSpPr/>
          <p:nvPr/>
        </p:nvSpPr>
        <p:spPr>
          <a:xfrm>
            <a:off x="6336384" y="2944202"/>
            <a:ext cx="1208305" cy="1105881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0485A-1236-7561-9514-8D7E7C037FCA}"/>
              </a:ext>
            </a:extLst>
          </p:cNvPr>
          <p:cNvSpPr txBox="1"/>
          <p:nvPr/>
        </p:nvSpPr>
        <p:spPr>
          <a:xfrm>
            <a:off x="6613922" y="2944202"/>
            <a:ext cx="4762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76325" indent="-1076325">
              <a:lnSpc>
                <a:spcPct val="150000"/>
              </a:lnSpc>
            </a:pPr>
            <a:r>
              <a:rPr lang="fr-FR" dirty="0"/>
              <a:t>	</a:t>
            </a:r>
            <a:r>
              <a:rPr lang="fr-FR" sz="2400" dirty="0">
                <a:latin typeface="Snap ITC" panose="04040A07060A02020202" pitchFamily="82" charset="0"/>
              </a:rPr>
              <a:t>Interagir: </a:t>
            </a:r>
          </a:p>
          <a:p>
            <a:pPr marL="1076325" indent="-1076325"/>
            <a:r>
              <a:rPr lang="fr-FR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	Le joueur obtient/trouve des objets avec lesquels il peut interagir.</a:t>
            </a:r>
          </a:p>
          <a:p>
            <a:r>
              <a:rPr lang="fr-FR" dirty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Ces objets peuvent servir à agrémenter l’histoire où à aider le joueur à résoudre d’autres éléments.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B82156-841C-66BA-1724-7DEBBA8FFA64}"/>
              </a:ext>
            </a:extLst>
          </p:cNvPr>
          <p:cNvSpPr/>
          <p:nvPr/>
        </p:nvSpPr>
        <p:spPr>
          <a:xfrm rot="21066374">
            <a:off x="-1141462" y="216575"/>
            <a:ext cx="13922702" cy="59998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BDDE2D-7CEF-4D91-5804-FDCAA8E089CB}"/>
              </a:ext>
            </a:extLst>
          </p:cNvPr>
          <p:cNvSpPr/>
          <p:nvPr/>
        </p:nvSpPr>
        <p:spPr>
          <a:xfrm>
            <a:off x="-1141462" y="273945"/>
            <a:ext cx="13922702" cy="74181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0CC89C-076B-19CC-0461-C2930BDC902C}"/>
              </a:ext>
            </a:extLst>
          </p:cNvPr>
          <p:cNvSpPr txBox="1"/>
          <p:nvPr/>
        </p:nvSpPr>
        <p:spPr>
          <a:xfrm>
            <a:off x="738580" y="260130"/>
            <a:ext cx="930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Snap ITC" panose="04040A07060A02020202" pitchFamily="82" charset="0"/>
              </a:rPr>
              <a:t>GAMELOOP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3388B5-5BDD-3A12-7BD6-76FF4094788D}"/>
              </a:ext>
            </a:extLst>
          </p:cNvPr>
          <p:cNvSpPr/>
          <p:nvPr/>
        </p:nvSpPr>
        <p:spPr>
          <a:xfrm rot="19260960">
            <a:off x="10202769" y="5954767"/>
            <a:ext cx="2724696" cy="741813"/>
          </a:xfrm>
          <a:prstGeom prst="rect">
            <a:avLst/>
          </a:prstGeom>
          <a:solidFill>
            <a:srgbClr val="BD1522"/>
          </a:solidFill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4C4CF03-0884-A42D-A78F-B04DAF01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Workshop_Unreal_Aventure_Game_Group_G</a:t>
            </a:r>
            <a:endParaRPr lang="fr-FR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3FA7FBE-13AE-D9D7-7B4C-612F31D12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C16D0-358C-4E15-9E50-D40552CCE6EF}" type="slidenum">
              <a:rPr lang="fr-FR" smtClean="0"/>
              <a:t>9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890A89-77D7-8EEE-913E-8BE1EDB9F3CF}"/>
              </a:ext>
            </a:extLst>
          </p:cNvPr>
          <p:cNvSpPr/>
          <p:nvPr/>
        </p:nvSpPr>
        <p:spPr>
          <a:xfrm>
            <a:off x="3034904" y="3959864"/>
            <a:ext cx="914400" cy="868198"/>
          </a:xfrm>
          <a:prstGeom prst="rect">
            <a:avLst/>
          </a:prstGeom>
          <a:noFill/>
          <a:ln w="762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9771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1444F490B10C45A279B0383115D26D" ma:contentTypeVersion="2" ma:contentTypeDescription="Crée un document." ma:contentTypeScope="" ma:versionID="37b2b0a35f450033140b44121fcf104a">
  <xsd:schema xmlns:xsd="http://www.w3.org/2001/XMLSchema" xmlns:xs="http://www.w3.org/2001/XMLSchema" xmlns:p="http://schemas.microsoft.com/office/2006/metadata/properties" xmlns:ns3="c3a97ae1-1078-4f52-97c7-e1e75f184270" targetNamespace="http://schemas.microsoft.com/office/2006/metadata/properties" ma:root="true" ma:fieldsID="6cf98f67490a83722a01f9dfd5fe46d6" ns3:_="">
    <xsd:import namespace="c3a97ae1-1078-4f52-97c7-e1e75f18427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a97ae1-1078-4f52-97c7-e1e75f1842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D3BC63A-C111-4B5D-8559-2A40250DA1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15CFF7-EE1A-4AD5-BA40-CED9D331A1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a97ae1-1078-4f52-97c7-e1e75f1842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7FD3D86-7FB8-4840-B696-01C2B463743C}">
  <ds:schemaRefs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c3a97ae1-1078-4f52-97c7-e1e75f184270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637</Words>
  <Application>Microsoft Office PowerPoint</Application>
  <PresentationFormat>Widescreen</PresentationFormat>
  <Paragraphs>159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Futura</vt:lpstr>
      <vt:lpstr>Futura Hv BT</vt:lpstr>
      <vt:lpstr>Futura Lt BT</vt:lpstr>
      <vt:lpstr>Futura-Black</vt:lpstr>
      <vt:lpstr>Futura-Bold</vt:lpstr>
      <vt:lpstr>Snap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FERRIER</dc:creator>
  <cp:lastModifiedBy>Max FERRIER</cp:lastModifiedBy>
  <cp:revision>2</cp:revision>
  <dcterms:created xsi:type="dcterms:W3CDTF">2023-02-14T12:58:00Z</dcterms:created>
  <dcterms:modified xsi:type="dcterms:W3CDTF">2023-02-20T13:55:59Z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0x010100841444F490B10C45A279B0383115D26D</vt:lpwstr>
  </property>
</Properties>
</file>